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vml" ContentType="application/vnd.openxmlformats-officedocument.vmlDrawing"/>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308" r:id="rId2"/>
    <p:sldId id="287" r:id="rId3"/>
    <p:sldId id="257" r:id="rId4"/>
    <p:sldId id="258" r:id="rId5"/>
    <p:sldId id="259"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6" r:id="rId19"/>
    <p:sldId id="273" r:id="rId20"/>
    <p:sldId id="289" r:id="rId21"/>
    <p:sldId id="277" r:id="rId22"/>
    <p:sldId id="278" r:id="rId23"/>
    <p:sldId id="279" r:id="rId24"/>
    <p:sldId id="280" r:id="rId25"/>
    <p:sldId id="281" r:id="rId26"/>
    <p:sldId id="282" r:id="rId27"/>
    <p:sldId id="283" r:id="rId28"/>
    <p:sldId id="284" r:id="rId29"/>
    <p:sldId id="285" r:id="rId30"/>
    <p:sldId id="286" r:id="rId31"/>
    <p:sldId id="288" r:id="rId32"/>
    <p:sldId id="306" r:id="rId33"/>
    <p:sldId id="311" r:id="rId34"/>
    <p:sldId id="292" r:id="rId35"/>
    <p:sldId id="312" r:id="rId36"/>
    <p:sldId id="293" r:id="rId37"/>
    <p:sldId id="290" r:id="rId38"/>
    <p:sldId id="291" r:id="rId39"/>
    <p:sldId id="314" r:id="rId40"/>
    <p:sldId id="315" r:id="rId41"/>
    <p:sldId id="316" r:id="rId42"/>
    <p:sldId id="309" r:id="rId43"/>
    <p:sldId id="31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63"/>
    <p:restoredTop sz="72082"/>
  </p:normalViewPr>
  <p:slideViewPr>
    <p:cSldViewPr snapToGrid="0" snapToObjects="1">
      <p:cViewPr varScale="1">
        <p:scale>
          <a:sx n="54" d="100"/>
          <a:sy n="54" d="100"/>
        </p:scale>
        <p:origin x="216" y="592"/>
      </p:cViewPr>
      <p:guideLst/>
    </p:cSldViewPr>
  </p:slideViewPr>
  <p:notesTextViewPr>
    <p:cViewPr>
      <p:scale>
        <a:sx n="1" d="1"/>
        <a:sy n="1" d="1"/>
      </p:scale>
      <p:origin x="0" y="0"/>
    </p:cViewPr>
  </p:notesTextViewPr>
  <p:notesViewPr>
    <p:cSldViewPr snapToGrid="0" snapToObjects="1">
      <p:cViewPr varScale="1">
        <p:scale>
          <a:sx n="85" d="100"/>
          <a:sy n="85" d="100"/>
        </p:scale>
        <p:origin x="3928" y="168"/>
      </p:cViewPr>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72D26F-2057-E340-959B-9100A2E40F7C}" type="datetimeFigureOut">
              <a:rPr lang="en-US" smtClean="0"/>
              <a:t>6/22/16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5137E4-97AE-D847-872D-16A62390610F}" type="slidenum">
              <a:rPr lang="en-US" smtClean="0"/>
              <a:t>‹#›</a:t>
            </a:fld>
            <a:endParaRPr lang="en-US"/>
          </a:p>
        </p:txBody>
      </p:sp>
    </p:spTree>
    <p:extLst>
      <p:ext uri="{BB962C8B-B14F-4D97-AF65-F5344CB8AC3E}">
        <p14:creationId xmlns:p14="http://schemas.microsoft.com/office/powerpoint/2010/main" val="1793749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a:solidFill>
            <a:srgbClr val="FFFFFF"/>
          </a:solidFill>
          <a:ln/>
        </p:spPr>
      </p:sp>
      <p:sp>
        <p:nvSpPr>
          <p:cNvPr id="204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Please be seated at the table corresponding to your card</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s value at 8:30 am.  </a:t>
            </a:r>
            <a:endParaRPr lang="en-US" altLang="en-US">
              <a:latin typeface="Helvetica" charset="0"/>
              <a:ea typeface="ＭＳ Ｐゴシック" charset="-128"/>
              <a:sym typeface="Helvetica" charset="0"/>
            </a:endParaRPr>
          </a:p>
        </p:txBody>
      </p:sp>
    </p:spTree>
    <p:extLst>
      <p:ext uri="{BB962C8B-B14F-4D97-AF65-F5344CB8AC3E}">
        <p14:creationId xmlns:p14="http://schemas.microsoft.com/office/powerpoint/2010/main" val="1063573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Students sometimes view the variables as concrete objects. For example, they see </a:t>
            </a:r>
            <a:r>
              <a:rPr lang="en-US" altLang="en-US" sz="1200" i="1" dirty="0" smtClean="0"/>
              <a:t>a </a:t>
            </a:r>
            <a:r>
              <a:rPr lang="en-US" altLang="en-US" sz="1200" dirty="0" smtClean="0"/>
              <a:t>as apples instead of “the number of apples” and </a:t>
            </a:r>
            <a:r>
              <a:rPr lang="en-US" altLang="en-US" sz="1200" i="1" dirty="0" smtClean="0"/>
              <a:t>b </a:t>
            </a:r>
            <a:r>
              <a:rPr lang="en-US" altLang="en-US" sz="1200" dirty="0" smtClean="0"/>
              <a:t>as bananas instead of the “number of bananas.” Therefore, they justify 2a+5b=7ab by saying 2 apples plus 5 bananas is equal to 7 apples-and-bananas.</a:t>
            </a:r>
          </a:p>
          <a:p>
            <a:endParaRPr lang="en-US" altLang="en-US" sz="1200" dirty="0" smtClean="0"/>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11</a:t>
            </a:fld>
            <a:endParaRPr lang="en-US"/>
          </a:p>
        </p:txBody>
      </p:sp>
    </p:spTree>
    <p:extLst>
      <p:ext uri="{BB962C8B-B14F-4D97-AF65-F5344CB8AC3E}">
        <p14:creationId xmlns:p14="http://schemas.microsoft.com/office/powerpoint/2010/main" val="822543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Not recognizing that a single letter variable has a coefficient of 1 </a:t>
            </a:r>
          </a:p>
          <a:p>
            <a:r>
              <a:rPr lang="en-US" altLang="en-US" sz="1200" dirty="0" smtClean="0"/>
              <a:t>( r = 1r)</a:t>
            </a:r>
          </a:p>
          <a:p>
            <a:r>
              <a:rPr lang="en-US" altLang="en-US" sz="1200" dirty="0" smtClean="0"/>
              <a:t>Adding the coefficients of unlike terms</a:t>
            </a:r>
          </a:p>
          <a:p>
            <a:r>
              <a:rPr lang="en-US" altLang="en-US" sz="1200" dirty="0" smtClean="0"/>
              <a:t>Failing to identify all like terms in a sum</a:t>
            </a:r>
          </a:p>
          <a:p>
            <a:r>
              <a:rPr lang="en-US" altLang="en-US" sz="1200" dirty="0" smtClean="0"/>
              <a:t>Making sign errors (failing to recognize that -n = + - n)</a:t>
            </a:r>
          </a:p>
          <a:p>
            <a:endParaRPr lang="en-US" altLang="en-US" sz="1200" dirty="0" smtClean="0"/>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12</a:t>
            </a:fld>
            <a:endParaRPr lang="en-US"/>
          </a:p>
        </p:txBody>
      </p:sp>
    </p:spTree>
    <p:extLst>
      <p:ext uri="{BB962C8B-B14F-4D97-AF65-F5344CB8AC3E}">
        <p14:creationId xmlns:p14="http://schemas.microsoft.com/office/powerpoint/2010/main" val="393698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Rot="1" noChangeAspect="1" noChangeArrowheads="1" noTextEdit="1"/>
          </p:cNvSpPr>
          <p:nvPr>
            <p:ph type="sldImg"/>
          </p:nvPr>
        </p:nvSpPr>
        <p:spPr>
          <a:xfrm>
            <a:off x="685800" y="1143000"/>
            <a:ext cx="5486400" cy="3086100"/>
          </a:xfrm>
          <a:solidFill>
            <a:srgbClr val="FFFFFF"/>
          </a:solidFill>
          <a:ln/>
        </p:spPr>
      </p:sp>
      <p:sp>
        <p:nvSpPr>
          <p:cNvPr id="327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1100"/>
              </a:spcBef>
            </a:pPr>
            <a:r>
              <a:rPr lang="en-US" altLang="en-US">
                <a:solidFill>
                  <a:srgbClr val="000000"/>
                </a:solidFill>
                <a:latin typeface="Calibri" charset="0"/>
                <a:ea typeface="ＭＳ Ｐゴシック" charset="-128"/>
                <a:sym typeface="Calibri" charset="0"/>
              </a:rPr>
              <a:t>Please return to your</a:t>
            </a:r>
            <a:r>
              <a:rPr lang="en-US" altLang="en-US">
                <a:solidFill>
                  <a:srgbClr val="000000"/>
                </a:solidFill>
                <a:latin typeface="Calibri Italic" charset="0"/>
                <a:ea typeface="ＭＳ Ｐゴシック" charset="-128"/>
                <a:sym typeface="Calibri Italic" charset="0"/>
              </a:rPr>
              <a:t> </a:t>
            </a:r>
            <a:r>
              <a:rPr lang="en-US" altLang="en-US">
                <a:solidFill>
                  <a:srgbClr val="000000"/>
                </a:solidFill>
                <a:latin typeface="Calibri" charset="0"/>
                <a:ea typeface="ＭＳ Ｐゴシック" charset="-128"/>
                <a:sym typeface="Calibri" charset="0"/>
              </a:rPr>
              <a:t>table in 15 minutes.</a:t>
            </a:r>
          </a:p>
        </p:txBody>
      </p:sp>
    </p:spTree>
    <p:extLst>
      <p:ext uri="{BB962C8B-B14F-4D97-AF65-F5344CB8AC3E}">
        <p14:creationId xmlns:p14="http://schemas.microsoft.com/office/powerpoint/2010/main" val="1365714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Four 4s</a:t>
            </a:r>
          </a:p>
          <a:p>
            <a:r>
              <a:rPr lang="en-US" altLang="en-US" dirty="0" smtClean="0"/>
              <a:t>Can you find every number between 1 and 20 using only four 4s and any combination of operations?</a:t>
            </a:r>
          </a:p>
          <a:p>
            <a:r>
              <a:rPr lang="en-US" altLang="en-US" dirty="0" smtClean="0"/>
              <a:t>Can you find more than one way?</a:t>
            </a:r>
          </a:p>
          <a:p>
            <a:r>
              <a:rPr lang="en-US" altLang="en-US" dirty="0" smtClean="0"/>
              <a:t>Can you find numbers beyond 20?</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19</a:t>
            </a:fld>
            <a:endParaRPr lang="en-US"/>
          </a:p>
        </p:txBody>
      </p:sp>
    </p:spTree>
    <p:extLst>
      <p:ext uri="{BB962C8B-B14F-4D97-AF65-F5344CB8AC3E}">
        <p14:creationId xmlns:p14="http://schemas.microsoft.com/office/powerpoint/2010/main" val="1672500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Four 4s</a:t>
            </a:r>
          </a:p>
          <a:p>
            <a:r>
              <a:rPr lang="en-US" altLang="en-US" sz="1200" dirty="0" smtClean="0"/>
              <a:t>How might you use this task to help students develop conceptual understanding of equivalent expressions?</a:t>
            </a:r>
          </a:p>
          <a:p>
            <a:r>
              <a:rPr lang="en-US" altLang="en-US" sz="1200" dirty="0" smtClean="0"/>
              <a:t>Are there opportunities to connect to order of operations?</a:t>
            </a:r>
          </a:p>
          <a:p>
            <a:r>
              <a:rPr lang="en-US" altLang="en-US" sz="1200" dirty="0" smtClean="0"/>
              <a:t>In which of the SMPs might students engage through this task?</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20</a:t>
            </a:fld>
            <a:endParaRPr lang="en-US"/>
          </a:p>
        </p:txBody>
      </p:sp>
    </p:spTree>
    <p:extLst>
      <p:ext uri="{BB962C8B-B14F-4D97-AF65-F5344CB8AC3E}">
        <p14:creationId xmlns:p14="http://schemas.microsoft.com/office/powerpoint/2010/main" val="1836321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Rot="1" noChangeAspect="1" noChangeArrowheads="1"/>
          </p:cNvSpPr>
          <p:nvPr>
            <p:ph type="sldImg"/>
          </p:nvPr>
        </p:nvSpPr>
        <p:spPr>
          <a:solidFill>
            <a:srgbClr val="FFFFFF"/>
          </a:solidFill>
          <a:ln/>
        </p:spPr>
      </p:sp>
      <p:sp>
        <p:nvSpPr>
          <p:cNvPr id="39938" name="Rectangle 2"/>
          <p:cNvSpPr>
            <a:spLocks noGrp="1" noChangeArrowheads="1"/>
          </p:cNvSpPr>
          <p:nvPr>
            <p:ph type="body" idx="1"/>
          </p:nvPr>
        </p:nvSpPr>
        <p:spPr>
          <a:ln/>
        </p:spPr>
        <p:txBody>
          <a:bodyPr/>
          <a:lstStyle/>
          <a:p>
            <a:pPr marL="39688" marR="0" indent="0" algn="l" defTabSz="914400" rtl="0" eaLnBrk="1" fontAlgn="auto" latinLnBrk="0" hangingPunct="1">
              <a:lnSpc>
                <a:spcPct val="100000"/>
              </a:lnSpc>
              <a:spcBef>
                <a:spcPts val="0"/>
              </a:spcBef>
              <a:spcAft>
                <a:spcPts val="0"/>
              </a:spcAft>
              <a:buClrTx/>
              <a:buSzTx/>
              <a:buFontTx/>
              <a:buNone/>
              <a:tabLst/>
              <a:defRPr/>
            </a:pPr>
            <a:r>
              <a:rPr lang="en-US" sz="1200" dirty="0" smtClean="0"/>
              <a:t>How can we foster a sense-making approach to solving algebraic equations?</a:t>
            </a:r>
          </a:p>
          <a:p>
            <a:pPr marL="39688" marR="0" indent="0" algn="l" defTabSz="914400" rtl="0" eaLnBrk="1" fontAlgn="auto" latinLnBrk="0" hangingPunct="1">
              <a:lnSpc>
                <a:spcPct val="100000"/>
              </a:lnSpc>
              <a:spcBef>
                <a:spcPts val="0"/>
              </a:spcBef>
              <a:spcAft>
                <a:spcPts val="0"/>
              </a:spcAft>
              <a:buClrTx/>
              <a:buSzTx/>
              <a:buFontTx/>
              <a:buNone/>
              <a:tabLst/>
              <a:defRPr/>
            </a:pPr>
            <a:r>
              <a:rPr lang="en-US" sz="1200" dirty="0" smtClean="0"/>
              <a:t>I can identify and use strategies for solving algebraic equations that are connected to sense-making and reasoning.</a:t>
            </a:r>
          </a:p>
          <a:p>
            <a:pPr marL="39688"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39688" eaLnBrk="1" hangingPunct="1">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69541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Gus and Ike have 120 tennis balls altogether.  If Gus has 20 more tennis balls than Ike, how many tennis balls does Ike have?</a:t>
            </a:r>
          </a:p>
          <a:p>
            <a:endParaRPr lang="en-US" dirty="0" smtClean="0"/>
          </a:p>
          <a:p>
            <a:r>
              <a:rPr lang="en-US" sz="1200" dirty="0" smtClean="0"/>
              <a:t>Solve in two ways: Using the strip diagram and using an equation.  How do your two methods connect?</a:t>
            </a:r>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26</a:t>
            </a:fld>
            <a:endParaRPr lang="en-US"/>
          </a:p>
        </p:txBody>
      </p:sp>
    </p:spTree>
    <p:extLst>
      <p:ext uri="{BB962C8B-B14F-4D97-AF65-F5344CB8AC3E}">
        <p14:creationId xmlns:p14="http://schemas.microsoft.com/office/powerpoint/2010/main" val="522377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Gus gave 2/5 of his dog biscuits to Ike and ate ½ of what was left.  If Gus had 9 dog biscuits at the end of this process, how many dog biscuits did he have to begin with?</a:t>
            </a:r>
          </a:p>
          <a:p>
            <a:endParaRPr lang="en-US" dirty="0" smtClean="0"/>
          </a:p>
          <a:p>
            <a:r>
              <a:rPr lang="en-US" sz="1200" dirty="0" smtClean="0"/>
              <a:t>Solve in two ways: Using the strip diagram and using an equation.  How do your two methods connect?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27</a:t>
            </a:fld>
            <a:endParaRPr lang="en-US"/>
          </a:p>
        </p:txBody>
      </p:sp>
    </p:spTree>
    <p:extLst>
      <p:ext uri="{BB962C8B-B14F-4D97-AF65-F5344CB8AC3E}">
        <p14:creationId xmlns:p14="http://schemas.microsoft.com/office/powerpoint/2010/main" val="425404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400" b="1" dirty="0" smtClean="0"/>
              <a:t>Solve with a strip diagram and with equations.   </a:t>
            </a:r>
          </a:p>
          <a:p>
            <a:r>
              <a:rPr lang="en-US" sz="1200" dirty="0" smtClean="0"/>
              <a:t>The difference between two numbers is 2184.  If the bigger number is 3 times the smaller number, find the sum of the two numbers.</a:t>
            </a:r>
          </a:p>
          <a:p>
            <a:r>
              <a:rPr lang="en-US" sz="1200" dirty="0" smtClean="0"/>
              <a:t>Mr. Li gave ¼ of a sum of money to his wife.  Then he divided the remainder equally among his 4 children.  If each child received $600, find the sum of money.</a:t>
            </a:r>
          </a:p>
          <a:p>
            <a:r>
              <a:rPr lang="en-US" sz="1200" dirty="0" smtClean="0"/>
              <a:t>When a bottle is ½ filled with water, it weighs 2.6 kg.  The bottle weighs 4 kg when filled.  Find the weight of the empty bottle.</a:t>
            </a:r>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28</a:t>
            </a:fld>
            <a:endParaRPr lang="en-US"/>
          </a:p>
        </p:txBody>
      </p:sp>
    </p:spTree>
    <p:extLst>
      <p:ext uri="{BB962C8B-B14F-4D97-AF65-F5344CB8AC3E}">
        <p14:creationId xmlns:p14="http://schemas.microsoft.com/office/powerpoint/2010/main" val="512115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What algebraic understanding might students develop from engaging with this strategy?</a:t>
            </a:r>
          </a:p>
          <a:p>
            <a:r>
              <a:rPr lang="en-US" sz="1200" dirty="0" smtClean="0"/>
              <a:t>In which of the SMPs might students engage during these tasks?  Does the use of equations have an impact on that?</a:t>
            </a:r>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29</a:t>
            </a:fld>
            <a:endParaRPr lang="en-US"/>
          </a:p>
        </p:txBody>
      </p:sp>
    </p:spTree>
    <p:extLst>
      <p:ext uri="{BB962C8B-B14F-4D97-AF65-F5344CB8AC3E}">
        <p14:creationId xmlns:p14="http://schemas.microsoft.com/office/powerpoint/2010/main" val="1606009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l">
              <a:lnSpc>
                <a:spcPct val="100000"/>
              </a:lnSpc>
              <a:spcBef>
                <a:spcPts val="0"/>
              </a:spcBef>
              <a:buNone/>
            </a:pPr>
            <a:r>
              <a:rPr lang="en-US" sz="1200" dirty="0" smtClean="0"/>
              <a:t>What is the value of (2006 x 2008) – (2007 x 2007)?</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en-US" sz="1400" dirty="0" smtClean="0"/>
          </a:p>
          <a:p>
            <a:pPr algn="r"/>
            <a:endParaRPr lang="en-US" altLang="en-US" dirty="0">
              <a:ea typeface="ＭＳ Ｐゴシック" charset="-128"/>
            </a:endParaRPr>
          </a:p>
        </p:txBody>
      </p:sp>
    </p:spTree>
    <p:extLst>
      <p:ext uri="{BB962C8B-B14F-4D97-AF65-F5344CB8AC3E}">
        <p14:creationId xmlns:p14="http://schemas.microsoft.com/office/powerpoint/2010/main" val="345957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33</a:t>
            </a:fld>
            <a:endParaRPr lang="en-US"/>
          </a:p>
        </p:txBody>
      </p:sp>
    </p:spTree>
    <p:extLst>
      <p:ext uri="{BB962C8B-B14F-4D97-AF65-F5344CB8AC3E}">
        <p14:creationId xmlns:p14="http://schemas.microsoft.com/office/powerpoint/2010/main" val="189718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Rot="1" noChangeAspect="1" noChangeArrowheads="1"/>
          </p:cNvSpPr>
          <p:nvPr>
            <p:ph type="sldImg"/>
          </p:nvPr>
        </p:nvSpPr>
        <p:spPr/>
      </p:sp>
      <p:sp>
        <p:nvSpPr>
          <p:cNvPr id="34818" name="Rectangle 2"/>
          <p:cNvSpPr>
            <a:spLocks noGrp="1" noChangeArrowheads="1"/>
          </p:cNvSpPr>
          <p:nvPr>
            <p:ph type="body" idx="1"/>
          </p:nvPr>
        </p:nvSpPr>
        <p:spPr/>
        <p:txBody>
          <a:bodyPr/>
          <a:lstStyle/>
          <a:p>
            <a:pPr eaLnBrk="1">
              <a:defRPr/>
            </a:pPr>
            <a:r>
              <a:rPr lang="en-US" altLang="en-US" smtClean="0"/>
              <a:t>ABCD Cards</a:t>
            </a:r>
          </a:p>
          <a:p>
            <a:pPr eaLnBrk="1">
              <a:defRPr/>
            </a:pPr>
            <a:r>
              <a:rPr lang="en-US" altLang="en-US" smtClean="0"/>
              <a:t>Enhanced True/False </a:t>
            </a:r>
          </a:p>
          <a:p>
            <a:pPr eaLnBrk="1">
              <a:defRPr/>
            </a:pPr>
            <a:r>
              <a:rPr lang="en-US" altLang="en-US" smtClean="0"/>
              <a:t>Exploring Boundaries</a:t>
            </a:r>
          </a:p>
          <a:p>
            <a:pPr eaLnBrk="1">
              <a:defRPr/>
            </a:pPr>
            <a:r>
              <a:rPr lang="en-US" altLang="en-US" smtClean="0"/>
              <a:t>Concept Cartoons</a:t>
            </a:r>
          </a:p>
          <a:p>
            <a:pPr eaLnBrk="1">
              <a:defRPr/>
            </a:pPr>
            <a:r>
              <a:rPr lang="en-US" altLang="en-US" smtClean="0"/>
              <a:t>3-3-3 from John Mason</a:t>
            </a:r>
          </a:p>
        </p:txBody>
      </p:sp>
    </p:spTree>
    <p:extLst>
      <p:ext uri="{BB962C8B-B14F-4D97-AF65-F5344CB8AC3E}">
        <p14:creationId xmlns:p14="http://schemas.microsoft.com/office/powerpoint/2010/main" val="1275762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Learning target: </a:t>
            </a:r>
            <a:r>
              <a:rPr lang="en-US" sz="1200" dirty="0" smtClean="0"/>
              <a:t>How can I effectively launch a complex task?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Success</a:t>
            </a:r>
            <a:r>
              <a:rPr lang="en-US" sz="1200" baseline="0" dirty="0" smtClean="0"/>
              <a:t> criteria: </a:t>
            </a:r>
            <a:r>
              <a:rPr lang="en-US" sz="1200" dirty="0" smtClean="0"/>
              <a:t>I have strategies to effectively launch complex tasks in my classroom.</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37</a:t>
            </a:fld>
            <a:endParaRPr lang="en-US"/>
          </a:p>
        </p:txBody>
      </p:sp>
    </p:spTree>
    <p:extLst>
      <p:ext uri="{BB962C8B-B14F-4D97-AF65-F5344CB8AC3E}">
        <p14:creationId xmlns:p14="http://schemas.microsoft.com/office/powerpoint/2010/main" val="2478799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a:ln/>
        </p:spPr>
      </p:sp>
      <p:sp>
        <p:nvSpPr>
          <p:cNvPr id="7782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charset="-128"/>
              </a:rPr>
              <a:t>Each day, I’ll ask you to take a couple minutes to reflect on what you learned over the course of the day to capture your thinking about how you might use the idea or strategy in your own class.</a:t>
            </a:r>
          </a:p>
        </p:txBody>
      </p:sp>
    </p:spTree>
    <p:extLst>
      <p:ext uri="{BB962C8B-B14F-4D97-AF65-F5344CB8AC3E}">
        <p14:creationId xmlns:p14="http://schemas.microsoft.com/office/powerpoint/2010/main" val="1203649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1200" dirty="0" smtClean="0"/>
              <a:t>What would you like to accomplish during the next two afternoon sessions?</a:t>
            </a:r>
          </a:p>
          <a:p>
            <a:pPr marL="0" indent="0" algn="l">
              <a:buNone/>
            </a:pPr>
            <a:endParaRPr lang="en-US" sz="1200" dirty="0" smtClean="0"/>
          </a:p>
          <a:p>
            <a:pPr marL="0" indent="0" algn="l">
              <a:buNone/>
            </a:pPr>
            <a:r>
              <a:rPr lang="en-US" sz="1200" dirty="0" smtClean="0"/>
              <a:t>What will you commit to completing?</a:t>
            </a:r>
          </a:p>
          <a:p>
            <a:pPr algn="l"/>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40</a:t>
            </a:fld>
            <a:endParaRPr lang="en-US"/>
          </a:p>
        </p:txBody>
      </p:sp>
    </p:spTree>
    <p:extLst>
      <p:ext uri="{BB962C8B-B14F-4D97-AF65-F5344CB8AC3E}">
        <p14:creationId xmlns:p14="http://schemas.microsoft.com/office/powerpoint/2010/main" val="409405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41</a:t>
            </a:fld>
            <a:endParaRPr lang="en-US"/>
          </a:p>
        </p:txBody>
      </p:sp>
    </p:spTree>
    <p:extLst>
      <p:ext uri="{BB962C8B-B14F-4D97-AF65-F5344CB8AC3E}">
        <p14:creationId xmlns:p14="http://schemas.microsoft.com/office/powerpoint/2010/main" val="1330395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noTextEdit="1"/>
          </p:cNvSpPr>
          <p:nvPr>
            <p:ph type="sldImg"/>
          </p:nvPr>
        </p:nvSpPr>
        <p:spPr>
          <a:solidFill>
            <a:srgbClr val="FFFFFF"/>
          </a:solidFill>
          <a:ln/>
        </p:spPr>
      </p:sp>
      <p:sp>
        <p:nvSpPr>
          <p:cNvPr id="2662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l">
              <a:buSzPct val="100000"/>
              <a:buNone/>
            </a:pPr>
            <a:r>
              <a:rPr lang="en-US" altLang="en-US" sz="1200" dirty="0" smtClean="0"/>
              <a:t>How can we develop conceptual understanding of order of operations?</a:t>
            </a:r>
          </a:p>
          <a:p>
            <a:pPr marL="0" marR="0" indent="0" algn="l" defTabSz="914400" rtl="0" eaLnBrk="1" fontAlgn="auto" latinLnBrk="0" hangingPunct="1">
              <a:lnSpc>
                <a:spcPct val="100000"/>
              </a:lnSpc>
              <a:spcBef>
                <a:spcPts val="0"/>
              </a:spcBef>
              <a:spcAft>
                <a:spcPts val="0"/>
              </a:spcAft>
              <a:buClrTx/>
              <a:buSzPct val="100000"/>
              <a:buFontTx/>
              <a:buNone/>
              <a:tabLst/>
              <a:defRPr/>
            </a:pPr>
            <a:r>
              <a:rPr lang="en-US" sz="1200" dirty="0" smtClean="0"/>
              <a:t>I can identify tasks that have potential to develop conceptual understanding of order of operations and explain how students might engage with those tasks.</a:t>
            </a:r>
            <a:endParaRPr lang="en-US" sz="1400" dirty="0" smtClean="0"/>
          </a:p>
          <a:p>
            <a:pPr marL="0" indent="0" algn="l">
              <a:buSzPct val="100000"/>
              <a:buNone/>
            </a:pPr>
            <a:endParaRPr lang="en-US" altLang="en-US" sz="1200" dirty="0" smtClean="0"/>
          </a:p>
          <a:p>
            <a:pPr marL="0" indent="0" algn="ctr">
              <a:buSzPct val="100000"/>
              <a:buNone/>
            </a:pPr>
            <a:endParaRPr lang="en-US" altLang="en-US" sz="1200" dirty="0" smtClean="0"/>
          </a:p>
          <a:p>
            <a:pPr marL="39688"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136169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noTextEdit="1"/>
          </p:cNvSpPr>
          <p:nvPr>
            <p:ph type="sldImg"/>
          </p:nvPr>
        </p:nvSpPr>
        <p:spPr>
          <a:solidFill>
            <a:srgbClr val="FFFFFF"/>
          </a:solidFill>
          <a:ln/>
        </p:spPr>
      </p:sp>
      <p:sp>
        <p:nvSpPr>
          <p:cNvPr id="358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Group members must be working on the same phase of the task at the same time.  No moving on without your group.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Play your role in your group.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You have the right to ask anyone else in your group for help.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You have the duty to assist anyone who asks for help.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Help other group members without doing the work for them.</a:t>
            </a:r>
          </a:p>
        </p:txBody>
      </p:sp>
    </p:spTree>
    <p:extLst>
      <p:ext uri="{BB962C8B-B14F-4D97-AF65-F5344CB8AC3E}">
        <p14:creationId xmlns:p14="http://schemas.microsoft.com/office/powerpoint/2010/main" val="1470532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10000"/>
              </a:lnSpc>
              <a:spcBef>
                <a:spcPts val="0"/>
              </a:spcBef>
              <a:buFont typeface="Arial"/>
              <a:buNone/>
            </a:pPr>
            <a:r>
              <a:rPr lang="en-US" altLang="en-US" dirty="0" smtClean="0"/>
              <a:t>A football team scored three touchdowns, worth 6 points each; </a:t>
            </a:r>
          </a:p>
          <a:p>
            <a:pPr marL="0" indent="0" algn="l">
              <a:lnSpc>
                <a:spcPct val="110000"/>
              </a:lnSpc>
              <a:spcBef>
                <a:spcPts val="0"/>
              </a:spcBef>
              <a:buFont typeface="Arial"/>
              <a:buNone/>
            </a:pPr>
            <a:r>
              <a:rPr lang="en-US" altLang="en-US" dirty="0" smtClean="0"/>
              <a:t>2 points after touchdown, worth 1 point each; 4 field goals, worth 3 points each; and a safety, worth 2 points.</a:t>
            </a:r>
          </a:p>
          <a:p>
            <a:pPr marL="0" indent="0" algn="l">
              <a:lnSpc>
                <a:spcPct val="110000"/>
              </a:lnSpc>
              <a:spcBef>
                <a:spcPts val="0"/>
              </a:spcBef>
              <a:buFont typeface="Arial"/>
              <a:buNone/>
            </a:pPr>
            <a:endParaRPr lang="en-US" altLang="en-US" dirty="0" smtClean="0"/>
          </a:p>
          <a:p>
            <a:pPr marL="0" lvl="1">
              <a:lnSpc>
                <a:spcPct val="100000"/>
              </a:lnSpc>
            </a:pPr>
            <a:r>
              <a:rPr lang="en-US" altLang="en-US" sz="2000" dirty="0" smtClean="0"/>
              <a:t>Write an expression that shows the team’s final score. </a:t>
            </a:r>
          </a:p>
          <a:p>
            <a:pPr marL="0" lvl="1">
              <a:lnSpc>
                <a:spcPct val="100000"/>
              </a:lnSpc>
            </a:pPr>
            <a:r>
              <a:rPr lang="en-US" altLang="en-US" sz="2000" dirty="0" smtClean="0"/>
              <a:t>Draw a model to show the total number of points scored by the team.</a:t>
            </a:r>
          </a:p>
          <a:p>
            <a:pPr marL="0" lvl="1">
              <a:lnSpc>
                <a:spcPct val="100000"/>
              </a:lnSpc>
            </a:pPr>
            <a:r>
              <a:rPr lang="en-US" altLang="en-US" sz="2000" dirty="0" smtClean="0"/>
              <a:t>Connect your expression and your model.</a:t>
            </a:r>
          </a:p>
          <a:p>
            <a:pPr marL="0" lvl="1">
              <a:lnSpc>
                <a:spcPct val="100000"/>
              </a:lnSpc>
            </a:pPr>
            <a:r>
              <a:rPr lang="en-US" altLang="en-US" sz="2000" dirty="0" smtClean="0"/>
              <a:t>Suggest a justification:  Why might multiplication (and, therefore, division) precede addition and subtraction when evaluating an expression?</a:t>
            </a:r>
          </a:p>
          <a:p>
            <a:pPr marL="0" indent="0" algn="l">
              <a:lnSpc>
                <a:spcPct val="110000"/>
              </a:lnSpc>
              <a:spcBef>
                <a:spcPts val="0"/>
              </a:spcBef>
              <a:buFont typeface="Arial"/>
              <a:buNone/>
            </a:pPr>
            <a:endParaRPr lang="en-US" altLang="en-US" dirty="0" smtClean="0"/>
          </a:p>
          <a:p>
            <a:pPr algn="l"/>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5</a:t>
            </a:fld>
            <a:endParaRPr lang="en-US"/>
          </a:p>
        </p:txBody>
      </p:sp>
    </p:spTree>
    <p:extLst>
      <p:ext uri="{BB962C8B-B14F-4D97-AF65-F5344CB8AC3E}">
        <p14:creationId xmlns:p14="http://schemas.microsoft.com/office/powerpoint/2010/main" val="55375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For each expression, on your task card complete the </a:t>
            </a:r>
            <a:r>
              <a:rPr lang="en-US" altLang="en-US" sz="1200" dirty="0" err="1" smtClean="0"/>
              <a:t>Frayer</a:t>
            </a:r>
            <a:r>
              <a:rPr lang="en-US" altLang="en-US" sz="1200" dirty="0" smtClean="0"/>
              <a:t> model.</a:t>
            </a:r>
          </a:p>
          <a:p>
            <a:r>
              <a:rPr lang="en-US" altLang="en-US" sz="1200" dirty="0" smtClean="0"/>
              <a:t>Please think in terms of equal groups or arrays as you model and contextualize the expression.</a:t>
            </a:r>
          </a:p>
          <a:p>
            <a:r>
              <a:rPr lang="en-US" altLang="en-US" sz="1200" dirty="0" smtClean="0"/>
              <a:t>In each case, how does this process help provide a conceptual framework for order of operations?</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7</a:t>
            </a:fld>
            <a:endParaRPr lang="en-US"/>
          </a:p>
        </p:txBody>
      </p:sp>
    </p:spTree>
    <p:extLst>
      <p:ext uri="{BB962C8B-B14F-4D97-AF65-F5344CB8AC3E}">
        <p14:creationId xmlns:p14="http://schemas.microsoft.com/office/powerpoint/2010/main" val="445715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0" i="1" dirty="0" smtClean="0">
                <a:solidFill>
                  <a:schemeClr val="bg1"/>
                </a:solidFill>
              </a:rPr>
              <a:t>Why does 2a + 5b=7ab make sense to students?</a:t>
            </a:r>
            <a:endParaRPr lang="en-US" altLang="en-US" sz="1200" b="0" dirty="0" smtClean="0">
              <a:solidFill>
                <a:schemeClr val="bg1"/>
              </a:solidFill>
            </a:endParaRPr>
          </a:p>
          <a:p>
            <a:endParaRPr lang="en-US" b="0" dirty="0"/>
          </a:p>
        </p:txBody>
      </p:sp>
      <p:sp>
        <p:nvSpPr>
          <p:cNvPr id="4" name="Slide Number Placeholder 3"/>
          <p:cNvSpPr>
            <a:spLocks noGrp="1"/>
          </p:cNvSpPr>
          <p:nvPr>
            <p:ph type="sldNum" sz="quarter" idx="10"/>
          </p:nvPr>
        </p:nvSpPr>
        <p:spPr/>
        <p:txBody>
          <a:bodyPr/>
          <a:lstStyle/>
          <a:p>
            <a:fld id="{7D8C0047-B73E-1145-A773-185D9A563B28}" type="slidenum">
              <a:rPr lang="en-US" smtClean="0"/>
              <a:t>8</a:t>
            </a:fld>
            <a:endParaRPr lang="en-US"/>
          </a:p>
        </p:txBody>
      </p:sp>
    </p:spTree>
    <p:extLst>
      <p:ext uri="{BB962C8B-B14F-4D97-AF65-F5344CB8AC3E}">
        <p14:creationId xmlns:p14="http://schemas.microsoft.com/office/powerpoint/2010/main" val="1347963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The nature of “answers” in algebra is different. From their prior experience in arithmetic, they have developed certain expectations of what answers look like. They assume that a “single term” answer is what is needed. There is also evidence that points to the idea that students give one term answers because they have difficulty accepting a “lack of closure.”</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9</a:t>
            </a:fld>
            <a:endParaRPr lang="en-US"/>
          </a:p>
        </p:txBody>
      </p:sp>
    </p:spTree>
    <p:extLst>
      <p:ext uri="{BB962C8B-B14F-4D97-AF65-F5344CB8AC3E}">
        <p14:creationId xmlns:p14="http://schemas.microsoft.com/office/powerpoint/2010/main" val="1394027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Algebraic notation is confusing to students. They don’t necessarily see the invisible operation between the variable and the number as multiplication. If anything, they may assume the hidden operation is addition given their experience so far in math. For example, when we write </a:t>
            </a:r>
            <a:r>
              <a:rPr lang="en-US" altLang="en-US" sz="1200" i="1" dirty="0" smtClean="0"/>
              <a:t>4½</a:t>
            </a:r>
            <a:r>
              <a:rPr lang="en-US" altLang="en-US" sz="1200" dirty="0" smtClean="0"/>
              <a:t>, it means </a:t>
            </a:r>
            <a:r>
              <a:rPr lang="en-US" altLang="en-US" sz="1200" i="1" dirty="0" smtClean="0"/>
              <a:t>4 + 1/2</a:t>
            </a:r>
            <a:r>
              <a:rPr lang="en-US" altLang="en-US" sz="1200" dirty="0" smtClean="0"/>
              <a:t> and when we write </a:t>
            </a:r>
            <a:r>
              <a:rPr lang="en-US" altLang="en-US" sz="1200" i="1" dirty="0" smtClean="0"/>
              <a:t>43</a:t>
            </a:r>
            <a:r>
              <a:rPr lang="en-US" altLang="en-US" sz="1200" dirty="0" smtClean="0"/>
              <a:t>, it means </a:t>
            </a:r>
            <a:r>
              <a:rPr lang="en-US" altLang="en-US" sz="1200" i="1" dirty="0" smtClean="0"/>
              <a:t>4 tens + 3 ones.</a:t>
            </a:r>
            <a:r>
              <a:rPr lang="en-US" altLang="en-US" sz="1200" dirty="0" smtClean="0"/>
              <a:t> It makes sense to them that </a:t>
            </a:r>
            <a:r>
              <a:rPr lang="en-US" altLang="en-US" sz="1200" i="1" dirty="0" smtClean="0"/>
              <a:t>2a+5b</a:t>
            </a:r>
            <a:r>
              <a:rPr lang="en-US" altLang="en-US" sz="1200" dirty="0" smtClean="0"/>
              <a:t> would be equal to </a:t>
            </a:r>
            <a:r>
              <a:rPr lang="en-US" altLang="en-US" sz="1200" i="1" dirty="0" smtClean="0"/>
              <a:t>7ab</a:t>
            </a:r>
            <a:r>
              <a:rPr lang="en-US" altLang="en-US" sz="1200" dirty="0" smtClean="0"/>
              <a:t>.</a:t>
            </a:r>
          </a:p>
          <a:p>
            <a:endParaRPr lang="en-US" altLang="en-US" sz="1200" dirty="0" smtClean="0"/>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10</a:t>
            </a:fld>
            <a:endParaRPr lang="en-US"/>
          </a:p>
        </p:txBody>
      </p:sp>
    </p:spTree>
    <p:extLst>
      <p:ext uri="{BB962C8B-B14F-4D97-AF65-F5344CB8AC3E}">
        <p14:creationId xmlns:p14="http://schemas.microsoft.com/office/powerpoint/2010/main" val="157876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E0CB51-5473-B64B-903C-534EEB178F51}" type="datetimeFigureOut">
              <a:rPr lang="en-US" smtClean="0"/>
              <a:t>6/22/16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81574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0CB51-5473-B64B-903C-534EEB178F51}" type="datetimeFigureOut">
              <a:rPr lang="en-US" smtClean="0"/>
              <a:t>6/22/16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737559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0CB51-5473-B64B-903C-534EEB178F51}" type="datetimeFigureOut">
              <a:rPr lang="en-US" smtClean="0"/>
              <a:t>6/22/16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878704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0CB51-5473-B64B-903C-534EEB178F51}" type="datetimeFigureOut">
              <a:rPr lang="en-US" smtClean="0"/>
              <a:t>6/22/16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1622571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E0CB51-5473-B64B-903C-534EEB178F51}" type="datetimeFigureOut">
              <a:rPr lang="en-US" smtClean="0"/>
              <a:t>6/22/16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1805968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E0CB51-5473-B64B-903C-534EEB178F51}" type="datetimeFigureOut">
              <a:rPr lang="en-US" smtClean="0"/>
              <a:t>6/22/16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377771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E0CB51-5473-B64B-903C-534EEB178F51}" type="datetimeFigureOut">
              <a:rPr lang="en-US" smtClean="0"/>
              <a:t>6/22/16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1245788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E0CB51-5473-B64B-903C-534EEB178F51}" type="datetimeFigureOut">
              <a:rPr lang="en-US" smtClean="0"/>
              <a:t>6/22/16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5761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E0CB51-5473-B64B-903C-534EEB178F51}" type="datetimeFigureOut">
              <a:rPr lang="en-US" smtClean="0"/>
              <a:t>6/22/16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193673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E0CB51-5473-B64B-903C-534EEB178F51}" type="datetimeFigureOut">
              <a:rPr lang="en-US" smtClean="0"/>
              <a:t>6/22/16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1639461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E0CB51-5473-B64B-903C-534EEB178F51}" type="datetimeFigureOut">
              <a:rPr lang="en-US" smtClean="0"/>
              <a:t>6/22/16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524FF-89DC-2944-9368-9156C94A8A6C}" type="slidenum">
              <a:rPr lang="en-US" smtClean="0"/>
              <a:t>‹#›</a:t>
            </a:fld>
            <a:endParaRPr lang="en-US"/>
          </a:p>
        </p:txBody>
      </p:sp>
    </p:spTree>
    <p:extLst>
      <p:ext uri="{BB962C8B-B14F-4D97-AF65-F5344CB8AC3E}">
        <p14:creationId xmlns:p14="http://schemas.microsoft.com/office/powerpoint/2010/main" val="6968026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E0CB51-5473-B64B-903C-534EEB178F51}" type="datetimeFigureOut">
              <a:rPr lang="en-US" smtClean="0"/>
              <a:t>6/22/16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9524FF-89DC-2944-9368-9156C94A8A6C}" type="slidenum">
              <a:rPr lang="en-US" smtClean="0"/>
              <a:t>‹#›</a:t>
            </a:fld>
            <a:endParaRPr lang="en-US"/>
          </a:p>
        </p:txBody>
      </p:sp>
    </p:spTree>
    <p:extLst>
      <p:ext uri="{BB962C8B-B14F-4D97-AF65-F5344CB8AC3E}">
        <p14:creationId xmlns:p14="http://schemas.microsoft.com/office/powerpoint/2010/main" val="190686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tiff"/></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8" Type="http://schemas.openxmlformats.org/officeDocument/2006/relationships/image" Target="../media/image15.jpeg"/><Relationship Id="rId9"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tiff"/></Relationships>
</file>

<file path=ppt/slides/_rels/slide19.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tiff"/><Relationship Id="rId5" Type="http://schemas.openxmlformats.org/officeDocument/2006/relationships/image" Target="../media/image23.tiff"/><Relationship Id="rId6"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tiff"/><Relationship Id="rId5" Type="http://schemas.openxmlformats.org/officeDocument/2006/relationships/image" Target="../media/image23.tiff"/><Relationship Id="rId6"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5.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tif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7.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tiff"/></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5.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8.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9.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9546" y="-694377"/>
            <a:ext cx="12916859" cy="8449778"/>
          </a:xfrm>
          <a:prstGeom prst="rect">
            <a:avLst/>
          </a:prstGeom>
        </p:spPr>
      </p:pic>
      <p:sp>
        <p:nvSpPr>
          <p:cNvPr id="19462" name="Rectangle 6"/>
          <p:cNvSpPr>
            <a:spLocks/>
          </p:cNvSpPr>
          <p:nvPr/>
        </p:nvSpPr>
        <p:spPr bwMode="auto">
          <a:xfrm>
            <a:off x="1918592" y="-429814"/>
            <a:ext cx="3110817" cy="396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3200" dirty="0">
                <a:solidFill>
                  <a:schemeClr val="tx1"/>
                </a:solidFill>
                <a:latin typeface="Calibri Bold" charset="0"/>
                <a:ea typeface="ＭＳ Ｐゴシック" charset="-128"/>
                <a:sym typeface="Calibri Bold" charset="0"/>
              </a:rPr>
              <a:t> Welcome to the </a:t>
            </a:r>
            <a:br>
              <a:rPr lang="en-US" altLang="en-US" sz="3200" dirty="0">
                <a:solidFill>
                  <a:schemeClr val="tx1"/>
                </a:solidFill>
                <a:latin typeface="Calibri Bold" charset="0"/>
                <a:ea typeface="ＭＳ Ｐゴシック" charset="-128"/>
                <a:sym typeface="Calibri Bold" charset="0"/>
              </a:rPr>
            </a:br>
            <a:r>
              <a:rPr lang="en-US" altLang="en-US" sz="3200" dirty="0">
                <a:solidFill>
                  <a:schemeClr val="tx1"/>
                </a:solidFill>
                <a:latin typeface="Calibri Bold" charset="0"/>
                <a:ea typeface="ＭＳ Ｐゴシック" charset="-128"/>
                <a:sym typeface="Calibri Bold" charset="0"/>
              </a:rPr>
              <a:t>Middle School Math Partnership</a:t>
            </a:r>
            <a:br>
              <a:rPr lang="en-US" altLang="en-US" sz="3200" dirty="0">
                <a:solidFill>
                  <a:schemeClr val="tx1"/>
                </a:solidFill>
                <a:latin typeface="Calibri Bold" charset="0"/>
                <a:ea typeface="ＭＳ Ｐゴシック" charset="-128"/>
                <a:sym typeface="Calibri Bold" charset="0"/>
              </a:rPr>
            </a:br>
            <a:r>
              <a:rPr lang="en-US" altLang="en-US" sz="3200" dirty="0">
                <a:solidFill>
                  <a:schemeClr val="tx1"/>
                </a:solidFill>
                <a:latin typeface="Calibri Bold" charset="0"/>
                <a:ea typeface="ＭＳ Ｐゴシック" charset="-128"/>
                <a:sym typeface="Calibri Bold" charset="0"/>
              </a:rPr>
              <a:t> M</a:t>
            </a:r>
            <a:r>
              <a:rPr lang="en-US" altLang="en-US" sz="3200" baseline="32000" dirty="0">
                <a:solidFill>
                  <a:schemeClr val="tx1"/>
                </a:solidFill>
                <a:latin typeface="Calibri Bold" charset="0"/>
                <a:ea typeface="ＭＳ Ｐゴシック" charset="-128"/>
                <a:sym typeface="Calibri Bold" charset="0"/>
              </a:rPr>
              <a:t>2</a:t>
            </a:r>
            <a:r>
              <a:rPr lang="en-US" altLang="en-US" sz="3200" dirty="0">
                <a:solidFill>
                  <a:schemeClr val="tx1"/>
                </a:solidFill>
                <a:latin typeface="Calibri Bold" charset="0"/>
                <a:ea typeface="ＭＳ Ｐゴシック" charset="-128"/>
                <a:sym typeface="Calibri Bold" charset="0"/>
              </a:rPr>
              <a:t>P</a:t>
            </a:r>
            <a:br>
              <a:rPr lang="en-US" altLang="en-US" sz="3200" dirty="0">
                <a:solidFill>
                  <a:schemeClr val="tx1"/>
                </a:solidFill>
                <a:latin typeface="Calibri Bold" charset="0"/>
                <a:ea typeface="ＭＳ Ｐゴシック" charset="-128"/>
                <a:sym typeface="Calibri Bold" charset="0"/>
              </a:rPr>
            </a:br>
            <a:r>
              <a:rPr lang="en-US" altLang="en-US" sz="3200" dirty="0" smtClean="0">
                <a:solidFill>
                  <a:schemeClr val="tx1"/>
                </a:solidFill>
                <a:latin typeface="Calibri Bold" charset="0"/>
                <a:ea typeface="ＭＳ Ｐゴシック" charset="-128"/>
                <a:sym typeface="Calibri Bold" charset="0"/>
              </a:rPr>
              <a:t>Wednesday, </a:t>
            </a:r>
          </a:p>
          <a:p>
            <a:pPr algn="ctr" eaLnBrk="1" hangingPunct="1"/>
            <a:r>
              <a:rPr lang="en-US" altLang="en-US" sz="3200" dirty="0" smtClean="0">
                <a:solidFill>
                  <a:schemeClr val="tx1"/>
                </a:solidFill>
                <a:latin typeface="Calibri Bold" charset="0"/>
                <a:ea typeface="ＭＳ Ｐゴシック" charset="-128"/>
                <a:sym typeface="Calibri Bold" charset="0"/>
              </a:rPr>
              <a:t>June 22, </a:t>
            </a:r>
          </a:p>
          <a:p>
            <a:pPr algn="ctr" eaLnBrk="1" hangingPunct="1"/>
            <a:r>
              <a:rPr lang="en-US" altLang="en-US" sz="3200" dirty="0" smtClean="0">
                <a:solidFill>
                  <a:schemeClr val="tx1"/>
                </a:solidFill>
                <a:latin typeface="Calibri Bold" charset="0"/>
                <a:ea typeface="ＭＳ Ｐゴシック" charset="-128"/>
                <a:sym typeface="Calibri Bold" charset="0"/>
              </a:rPr>
              <a:t>2016</a:t>
            </a:r>
            <a:endParaRPr lang="en-US" altLang="en-US" sz="3200" dirty="0">
              <a:solidFill>
                <a:schemeClr val="tx1"/>
              </a:solidFill>
              <a:latin typeface="Calibri Bold" charset="0"/>
              <a:ea typeface="ＭＳ Ｐゴシック" charset="-128"/>
              <a:sym typeface="Calibri Bold" charset="0"/>
            </a:endParaRPr>
          </a:p>
        </p:txBody>
      </p:sp>
      <p:sp>
        <p:nvSpPr>
          <p:cNvPr id="19463" name="Rectangle 7"/>
          <p:cNvSpPr>
            <a:spLocks/>
          </p:cNvSpPr>
          <p:nvPr/>
        </p:nvSpPr>
        <p:spPr bwMode="auto">
          <a:xfrm>
            <a:off x="5336432" y="5066013"/>
            <a:ext cx="5652492"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Be sure to keep your playing card.  You will need it later!</a:t>
            </a:r>
          </a:p>
        </p:txBody>
      </p:sp>
      <p:sp>
        <p:nvSpPr>
          <p:cNvPr id="19464" name="Rectangle 8"/>
          <p:cNvSpPr>
            <a:spLocks/>
          </p:cNvSpPr>
          <p:nvPr/>
        </p:nvSpPr>
        <p:spPr bwMode="auto">
          <a:xfrm>
            <a:off x="8374474" y="0"/>
            <a:ext cx="3214688" cy="2348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Please be seated at the table corresponding to your card</a:t>
            </a:r>
            <a:r>
              <a:rPr lang="en-US" altLang="en-US" sz="2953" dirty="0">
                <a:solidFill>
                  <a:schemeClr val="tx1"/>
                </a:solidFill>
                <a:latin typeface="Arial" charset="0"/>
                <a:ea typeface="ＭＳ Ｐゴシック" charset="-128"/>
                <a:sym typeface="Calibri Bold" charset="0"/>
              </a:rPr>
              <a:t>’</a:t>
            </a:r>
            <a:r>
              <a:rPr lang="en-US" altLang="ja-JP" sz="2953" dirty="0">
                <a:solidFill>
                  <a:schemeClr val="tx1"/>
                </a:solidFill>
                <a:latin typeface="Calibri Bold" charset="0"/>
                <a:sym typeface="Calibri Bold" charset="0"/>
              </a:rPr>
              <a:t>s value at 8:30 am.  </a:t>
            </a:r>
            <a:endParaRPr lang="en-US" altLang="en-US" sz="2953" dirty="0">
              <a:solidFill>
                <a:schemeClr val="tx1"/>
              </a:solidFill>
              <a:latin typeface="Calibri Bold" charset="0"/>
              <a:sym typeface="Calibri Bold" charset="0"/>
            </a:endParaRPr>
          </a:p>
        </p:txBody>
      </p:sp>
    </p:spTree>
    <p:extLst>
      <p:ext uri="{BB962C8B-B14F-4D97-AF65-F5344CB8AC3E}">
        <p14:creationId xmlns:p14="http://schemas.microsoft.com/office/powerpoint/2010/main" val="1267956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p:cNvSpPr>
            <a:spLocks noGrp="1"/>
          </p:cNvSpPr>
          <p:nvPr>
            <p:ph type="subTitle" idx="1"/>
          </p:nvPr>
        </p:nvSpPr>
        <p:spPr>
          <a:xfrm>
            <a:off x="536713" y="220784"/>
            <a:ext cx="11211339" cy="6418556"/>
          </a:xfrm>
        </p:spPr>
        <p:txBody>
          <a:bodyPr>
            <a:noAutofit/>
          </a:bodyPr>
          <a:lstStyle/>
          <a:p>
            <a:r>
              <a:rPr lang="en-US" altLang="en-US" sz="4400" dirty="0"/>
              <a:t>Algebraic notation is confusing to students. They don’t necessarily see the invisible operation between the variable and the number as multiplication. If anything, they may assume the hidden operation is addition given their experience so far in math. For example, when we write </a:t>
            </a:r>
            <a:r>
              <a:rPr lang="en-US" altLang="en-US" sz="4400" i="1" dirty="0"/>
              <a:t>4½</a:t>
            </a:r>
            <a:r>
              <a:rPr lang="en-US" altLang="en-US" sz="4400" dirty="0"/>
              <a:t>, it means </a:t>
            </a:r>
            <a:r>
              <a:rPr lang="en-US" altLang="en-US" sz="4400" i="1" dirty="0"/>
              <a:t>4 + 1/2</a:t>
            </a:r>
            <a:r>
              <a:rPr lang="en-US" altLang="en-US" sz="4400" dirty="0"/>
              <a:t> and when we write </a:t>
            </a:r>
            <a:r>
              <a:rPr lang="en-US" altLang="en-US" sz="4400" i="1" dirty="0"/>
              <a:t>43</a:t>
            </a:r>
            <a:r>
              <a:rPr lang="en-US" altLang="en-US" sz="4400" dirty="0"/>
              <a:t>, it means </a:t>
            </a:r>
            <a:r>
              <a:rPr lang="en-US" altLang="en-US" sz="4400" i="1" dirty="0"/>
              <a:t>4 tens + 3 ones.</a:t>
            </a:r>
            <a:r>
              <a:rPr lang="en-US" altLang="en-US" sz="4400" dirty="0"/>
              <a:t> It makes sense to them that </a:t>
            </a:r>
            <a:r>
              <a:rPr lang="en-US" altLang="en-US" sz="4400" i="1" dirty="0"/>
              <a:t>2a+5b</a:t>
            </a:r>
            <a:r>
              <a:rPr lang="en-US" altLang="en-US" sz="4400" dirty="0"/>
              <a:t> would be equal to </a:t>
            </a:r>
            <a:r>
              <a:rPr lang="en-US" altLang="en-US" sz="4400" i="1" dirty="0"/>
              <a:t>7ab</a:t>
            </a:r>
            <a:r>
              <a:rPr lang="en-US" altLang="en-US" sz="4400" dirty="0"/>
              <a:t>.</a:t>
            </a:r>
          </a:p>
          <a:p>
            <a:endParaRPr lang="en-US" altLang="en-US" sz="4400" dirty="0"/>
          </a:p>
        </p:txBody>
      </p:sp>
    </p:spTree>
    <p:extLst>
      <p:ext uri="{BB962C8B-B14F-4D97-AF65-F5344CB8AC3E}">
        <p14:creationId xmlns:p14="http://schemas.microsoft.com/office/powerpoint/2010/main" val="3812845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2"/>
          <p:cNvSpPr>
            <a:spLocks noGrp="1"/>
          </p:cNvSpPr>
          <p:nvPr>
            <p:ph type="subTitle" idx="1"/>
          </p:nvPr>
        </p:nvSpPr>
        <p:spPr>
          <a:xfrm>
            <a:off x="655984" y="479201"/>
            <a:ext cx="10774016" cy="4609633"/>
          </a:xfrm>
        </p:spPr>
        <p:txBody>
          <a:bodyPr>
            <a:noAutofit/>
          </a:bodyPr>
          <a:lstStyle/>
          <a:p>
            <a:r>
              <a:rPr lang="en-US" altLang="en-US" sz="4400" dirty="0"/>
              <a:t>Students sometimes view the variables as concrete objects. For example, they see </a:t>
            </a:r>
            <a:r>
              <a:rPr lang="en-US" altLang="en-US" sz="4400" i="1" dirty="0"/>
              <a:t>a </a:t>
            </a:r>
            <a:r>
              <a:rPr lang="en-US" altLang="en-US" sz="4400" dirty="0"/>
              <a:t>as apples instead of “the number of apples” and </a:t>
            </a:r>
            <a:r>
              <a:rPr lang="en-US" altLang="en-US" sz="4400" i="1" dirty="0"/>
              <a:t>b </a:t>
            </a:r>
            <a:r>
              <a:rPr lang="en-US" altLang="en-US" sz="4400" dirty="0"/>
              <a:t>as bananas instead of the “number of bananas.” Therefore, they justify 2a+5b=7ab by saying 2 apples plus 5 bananas is equal to 7 apples-and-bananas.</a:t>
            </a:r>
          </a:p>
          <a:p>
            <a:endParaRPr lang="en-US" altLang="en-US" sz="4400" dirty="0"/>
          </a:p>
        </p:txBody>
      </p:sp>
    </p:spTree>
    <p:extLst>
      <p:ext uri="{BB962C8B-B14F-4D97-AF65-F5344CB8AC3E}">
        <p14:creationId xmlns:p14="http://schemas.microsoft.com/office/powerpoint/2010/main" val="1283913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554637" y="280418"/>
            <a:ext cx="10795850" cy="6239651"/>
          </a:xfrm>
        </p:spPr>
        <p:txBody>
          <a:bodyPr>
            <a:noAutofit/>
          </a:bodyPr>
          <a:lstStyle/>
          <a:p>
            <a:r>
              <a:rPr lang="en-US" altLang="en-US" sz="4400" dirty="0"/>
              <a:t>Not recognizing that a single letter variable has a coefficient of 1 </a:t>
            </a:r>
          </a:p>
          <a:p>
            <a:r>
              <a:rPr lang="en-US" altLang="en-US" sz="4400" dirty="0"/>
              <a:t>( r = 1r)</a:t>
            </a:r>
          </a:p>
          <a:p>
            <a:r>
              <a:rPr lang="en-US" altLang="en-US" sz="4400" dirty="0"/>
              <a:t>Adding the coefficients of unlike terms</a:t>
            </a:r>
          </a:p>
          <a:p>
            <a:r>
              <a:rPr lang="en-US" altLang="en-US" sz="4400" dirty="0"/>
              <a:t>Failing to identify all like terms in a sum</a:t>
            </a:r>
          </a:p>
          <a:p>
            <a:r>
              <a:rPr lang="en-US" altLang="en-US" sz="4400" dirty="0"/>
              <a:t>Making sign errors (failing to recognize that -n = + - n)</a:t>
            </a:r>
          </a:p>
          <a:p>
            <a:endParaRPr lang="en-US" altLang="en-US" sz="4400" dirty="0"/>
          </a:p>
        </p:txBody>
      </p:sp>
    </p:spTree>
    <p:extLst>
      <p:ext uri="{BB962C8B-B14F-4D97-AF65-F5344CB8AC3E}">
        <p14:creationId xmlns:p14="http://schemas.microsoft.com/office/powerpoint/2010/main" val="1130049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92681"/>
            <a:ext cx="12192000" cy="8128000"/>
          </a:xfrm>
          <a:prstGeom prst="rect">
            <a:avLst/>
          </a:prstGeom>
        </p:spPr>
      </p:pic>
      <p:sp>
        <p:nvSpPr>
          <p:cNvPr id="7170" name="Subtitle 2"/>
          <p:cNvSpPr>
            <a:spLocks noGrp="1"/>
          </p:cNvSpPr>
          <p:nvPr>
            <p:ph type="subTitle" idx="1"/>
          </p:nvPr>
        </p:nvSpPr>
        <p:spPr>
          <a:xfrm>
            <a:off x="569626" y="507227"/>
            <a:ext cx="10822897" cy="3049190"/>
          </a:xfrm>
        </p:spPr>
        <p:txBody>
          <a:bodyPr>
            <a:normAutofit/>
          </a:bodyPr>
          <a:lstStyle/>
          <a:p>
            <a:r>
              <a:rPr lang="en-US" altLang="en-US" sz="4800" b="1" dirty="0" smtClean="0">
                <a:solidFill>
                  <a:schemeClr val="bg1"/>
                </a:solidFill>
              </a:rPr>
              <a:t>Simplify</a:t>
            </a:r>
            <a:endParaRPr lang="en-US" altLang="en-US" sz="4800" b="1" dirty="0">
              <a:solidFill>
                <a:schemeClr val="bg1"/>
              </a:solidFill>
            </a:endParaRPr>
          </a:p>
          <a:p>
            <a:r>
              <a:rPr lang="en-US" altLang="en-US" sz="3200" b="1" i="1" dirty="0" smtClean="0">
                <a:solidFill>
                  <a:schemeClr val="bg1"/>
                </a:solidFill>
              </a:rPr>
              <a:t>x</a:t>
            </a:r>
            <a:r>
              <a:rPr lang="en-US" altLang="en-US" sz="3200" b="1" dirty="0" smtClean="0">
                <a:solidFill>
                  <a:schemeClr val="bg1"/>
                </a:solidFill>
              </a:rPr>
              <a:t> </a:t>
            </a:r>
            <a:r>
              <a:rPr lang="en-US" altLang="en-US" sz="3200" b="1" dirty="0">
                <a:solidFill>
                  <a:schemeClr val="bg1"/>
                </a:solidFill>
              </a:rPr>
              <a:t>+ 2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 +</a:t>
            </a:r>
            <a:r>
              <a:rPr lang="en-US" altLang="en-US" sz="3200" b="1" i="1" dirty="0">
                <a:solidFill>
                  <a:schemeClr val="bg1"/>
                </a:solidFill>
              </a:rPr>
              <a:t> x</a:t>
            </a:r>
            <a:r>
              <a:rPr lang="en-US" altLang="en-US" sz="3200" b="1" dirty="0">
                <a:solidFill>
                  <a:schemeClr val="bg1"/>
                </a:solidFill>
              </a:rPr>
              <a:t> + 2</a:t>
            </a:r>
          </a:p>
          <a:p>
            <a:endParaRPr lang="en-US" altLang="en-US" sz="3200" b="1" dirty="0">
              <a:solidFill>
                <a:schemeClr val="bg1"/>
              </a:solidFill>
            </a:endParaRPr>
          </a:p>
        </p:txBody>
      </p:sp>
    </p:spTree>
    <p:extLst>
      <p:ext uri="{BB962C8B-B14F-4D97-AF65-F5344CB8AC3E}">
        <p14:creationId xmlns:p14="http://schemas.microsoft.com/office/powerpoint/2010/main" val="492480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ubtitle 2"/>
          <p:cNvSpPr>
            <a:spLocks noGrp="1"/>
          </p:cNvSpPr>
          <p:nvPr>
            <p:ph type="subTitle" idx="1"/>
          </p:nvPr>
        </p:nvSpPr>
        <p:spPr>
          <a:xfrm>
            <a:off x="1838326" y="1096567"/>
            <a:ext cx="8633222" cy="3049190"/>
          </a:xfrm>
        </p:spPr>
        <p:txBody>
          <a:bodyPr/>
          <a:lstStyle/>
          <a:p>
            <a:r>
              <a:rPr lang="en-US" altLang="en-US" sz="2700"/>
              <a:t>Simplify:  (what some kids did)</a:t>
            </a:r>
          </a:p>
          <a:p>
            <a:r>
              <a:rPr lang="en-US" altLang="en-US" sz="2700" i="1"/>
              <a:t>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 +</a:t>
            </a:r>
            <a:r>
              <a:rPr lang="en-US" altLang="en-US" sz="2700" i="1"/>
              <a:t> x</a:t>
            </a:r>
            <a:r>
              <a:rPr lang="en-US" altLang="en-US" sz="2700"/>
              <a:t> + 2</a:t>
            </a:r>
          </a:p>
          <a:p>
            <a:endParaRPr lang="en-US" altLang="en-US"/>
          </a:p>
        </p:txBody>
      </p:sp>
      <p:pic>
        <p:nvPicPr>
          <p:cNvPr id="819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80272" y="3969545"/>
            <a:ext cx="1633538"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83179" y="2507457"/>
            <a:ext cx="1721644" cy="12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61473" y="3911203"/>
            <a:ext cx="1528763" cy="114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61472" y="2107406"/>
            <a:ext cx="1684734" cy="126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971926" y="2344341"/>
            <a:ext cx="1620441"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02632" y="3799286"/>
            <a:ext cx="1624013" cy="1218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002632" y="2234805"/>
            <a:ext cx="1729979" cy="1297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1"/>
          <p:cNvPicPr>
            <a:picLocks noChangeAspect="1"/>
          </p:cNvPicPr>
          <p:nvPr/>
        </p:nvPicPr>
        <p:blipFill>
          <a:blip r:embed="rId9">
            <a:extLst>
              <a:ext uri="{28A0092B-C50C-407E-A947-70E740481C1C}">
                <a14:useLocalDpi xmlns:a14="http://schemas.microsoft.com/office/drawing/2010/main" val="0"/>
              </a:ext>
            </a:extLst>
          </a:blip>
          <a:srcRect t="17662" b="20421"/>
          <a:stretch>
            <a:fillRect/>
          </a:stretch>
        </p:blipFill>
        <p:spPr bwMode="auto">
          <a:xfrm>
            <a:off x="8278417" y="3505202"/>
            <a:ext cx="1726406" cy="80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0107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033" y="1994299"/>
            <a:ext cx="4108847" cy="153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6718" y="3253978"/>
            <a:ext cx="303966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8"/>
          <p:cNvSpPr>
            <a:spLocks noChangeArrowheads="1"/>
          </p:cNvSpPr>
          <p:nvPr/>
        </p:nvSpPr>
        <p:spPr bwMode="auto">
          <a:xfrm>
            <a:off x="4241006" y="1114425"/>
            <a:ext cx="1853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eaLnBrk="1" hangingPunct="1"/>
            <a:r>
              <a:rPr lang="en-US" altLang="en-US" sz="3000"/>
              <a:t>Two more:</a:t>
            </a:r>
          </a:p>
        </p:txBody>
      </p:sp>
    </p:spTree>
    <p:extLst>
      <p:ext uri="{BB962C8B-B14F-4D97-AF65-F5344CB8AC3E}">
        <p14:creationId xmlns:p14="http://schemas.microsoft.com/office/powerpoint/2010/main" val="1773510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nvPr>
        </p:nvGraphicFramePr>
        <p:xfrm>
          <a:off x="1164606" y="179881"/>
          <a:ext cx="9628312" cy="6530633"/>
        </p:xfrm>
        <a:graphic>
          <a:graphicData uri="http://schemas.openxmlformats.org/drawingml/2006/table">
            <a:tbl>
              <a:tblPr/>
              <a:tblGrid>
                <a:gridCol w="4814156"/>
                <a:gridCol w="4814156"/>
              </a:tblGrid>
              <a:tr h="598764">
                <a:tc gridSpan="2">
                  <a:txBody>
                    <a:bodyPr/>
                    <a:lstStyle>
                      <a:lvl1pPr>
                        <a:lnSpc>
                          <a:spcPct val="90000"/>
                        </a:lnSpc>
                        <a:spcBef>
                          <a:spcPts val="1000"/>
                        </a:spcBef>
                        <a:buFont typeface="Arial" charset="0"/>
                        <a:tabLst>
                          <a:tab pos="2419350" algn="l"/>
                        </a:tabLst>
                        <a:defRPr sz="2400">
                          <a:solidFill>
                            <a:schemeClr val="tx1"/>
                          </a:solidFill>
                          <a:latin typeface="Calibri" charset="0"/>
                        </a:defRPr>
                      </a:lvl1pPr>
                      <a:lvl2pPr marL="742950" indent="-285750">
                        <a:lnSpc>
                          <a:spcPct val="90000"/>
                        </a:lnSpc>
                        <a:spcBef>
                          <a:spcPts val="500"/>
                        </a:spcBef>
                        <a:buFont typeface="Arial" charset="0"/>
                        <a:tabLst>
                          <a:tab pos="2419350" algn="l"/>
                        </a:tabLst>
                        <a:defRPr sz="2000">
                          <a:solidFill>
                            <a:schemeClr val="tx1"/>
                          </a:solidFill>
                          <a:latin typeface="Calibri" charset="0"/>
                        </a:defRPr>
                      </a:lvl2pPr>
                      <a:lvl3pPr marL="1143000" indent="-228600">
                        <a:lnSpc>
                          <a:spcPct val="90000"/>
                        </a:lnSpc>
                        <a:spcBef>
                          <a:spcPts val="500"/>
                        </a:spcBef>
                        <a:buFont typeface="Arial" charset="0"/>
                        <a:tabLst>
                          <a:tab pos="2419350" algn="l"/>
                        </a:tabLst>
                        <a:defRPr>
                          <a:solidFill>
                            <a:schemeClr val="tx1"/>
                          </a:solidFill>
                          <a:latin typeface="Calibri" charset="0"/>
                        </a:defRPr>
                      </a:lvl3pPr>
                      <a:lvl4pPr marL="1600200" indent="-228600">
                        <a:lnSpc>
                          <a:spcPct val="90000"/>
                        </a:lnSpc>
                        <a:spcBef>
                          <a:spcPts val="500"/>
                        </a:spcBef>
                        <a:buFont typeface="Arial" charset="0"/>
                        <a:tabLst>
                          <a:tab pos="2419350" algn="l"/>
                        </a:tabLst>
                        <a:defRPr sz="1600">
                          <a:solidFill>
                            <a:schemeClr val="tx1"/>
                          </a:solidFill>
                          <a:latin typeface="Calibri" charset="0"/>
                        </a:defRPr>
                      </a:lvl4pPr>
                      <a:lvl5pPr marL="2057400" indent="-228600">
                        <a:lnSpc>
                          <a:spcPct val="90000"/>
                        </a:lnSpc>
                        <a:spcBef>
                          <a:spcPts val="500"/>
                        </a:spcBef>
                        <a:buFont typeface="Arial" charset="0"/>
                        <a:tabLst>
                          <a:tab pos="2419350" algn="l"/>
                        </a:tabLst>
                        <a:defRPr sz="1600">
                          <a:solidFill>
                            <a:schemeClr val="tx1"/>
                          </a:solidFill>
                          <a:latin typeface="Calibri" charset="0"/>
                        </a:defRPr>
                      </a:lvl5pPr>
                      <a:lvl6pPr marL="25146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6pPr>
                      <a:lvl7pPr marL="29718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7pPr>
                      <a:lvl8pPr marL="34290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8pPr>
                      <a:lvl9pPr marL="38862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2419350" algn="l"/>
                        </a:tabLst>
                      </a:pPr>
                      <a:r>
                        <a:rPr kumimoji="0" lang="en-US" altLang="en-US" sz="2400" b="1" i="0" u="none" strike="noStrike" cap="none" normalizeH="0" baseline="0" dirty="0">
                          <a:ln>
                            <a:noFill/>
                          </a:ln>
                          <a:solidFill>
                            <a:srgbClr val="FFFFFF"/>
                          </a:solidFill>
                          <a:effectLst/>
                          <a:latin typeface="Calibri" charset="0"/>
                        </a:rPr>
                        <a:t>Build procedural fluency from conceptual understanding</a:t>
                      </a:r>
                      <a:endParaRPr kumimoji="0" lang="en-US" altLang="en-US" sz="1800" b="1" i="0" u="none" strike="noStrike" cap="none" normalizeH="0" baseline="0" dirty="0">
                        <a:ln>
                          <a:noFill/>
                        </a:ln>
                        <a:solidFill>
                          <a:srgbClr val="FFFFFF"/>
                        </a:solidFill>
                        <a:effectLst/>
                        <a:latin typeface="Calibri" charset="0"/>
                      </a:endParaRPr>
                    </a:p>
                    <a:p>
                      <a:pPr marL="0" marR="0" lvl="0" indent="0" algn="ctr"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1" i="0" u="none" strike="noStrike" cap="none" normalizeH="0" baseline="0" dirty="0">
                          <a:ln>
                            <a:noFill/>
                          </a:ln>
                          <a:solidFill>
                            <a:srgbClr val="FFFFFF"/>
                          </a:solidFill>
                          <a:effectLst/>
                          <a:latin typeface="Calibri" charset="0"/>
                        </a:rPr>
                        <a:t>Teacher and student actions</a:t>
                      </a:r>
                      <a:endParaRPr kumimoji="0" lang="en-US" altLang="en-US" sz="1100" b="1" i="0" u="none" strike="noStrike" cap="none" normalizeH="0" baseline="0" dirty="0">
                        <a:ln>
                          <a:noFill/>
                        </a:ln>
                        <a:solidFill>
                          <a:srgbClr val="FFFFFF"/>
                        </a:solidFill>
                        <a:effectLst/>
                        <a:latin typeface="Calibri" charset="0"/>
                        <a:ea typeface="Calibri" charset="0"/>
                        <a:cs typeface="Times New Roman" charset="0"/>
                      </a:endParaRPr>
                    </a:p>
                  </a:txBody>
                  <a:tcPr marL="51435" marR="5143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321919">
                <a:tc>
                  <a:txBody>
                    <a:bodyPr/>
                    <a:lstStyle>
                      <a:lvl1pPr>
                        <a:lnSpc>
                          <a:spcPct val="90000"/>
                        </a:lnSpc>
                        <a:spcBef>
                          <a:spcPts val="1000"/>
                        </a:spcBef>
                        <a:buFont typeface="Arial" charset="0"/>
                        <a:tabLst>
                          <a:tab pos="2419350" algn="l"/>
                        </a:tabLst>
                        <a:defRPr sz="2400">
                          <a:solidFill>
                            <a:schemeClr val="tx1"/>
                          </a:solidFill>
                          <a:latin typeface="Calibri" charset="0"/>
                        </a:defRPr>
                      </a:lvl1pPr>
                      <a:lvl2pPr marL="742950" indent="-285750">
                        <a:lnSpc>
                          <a:spcPct val="90000"/>
                        </a:lnSpc>
                        <a:spcBef>
                          <a:spcPts val="500"/>
                        </a:spcBef>
                        <a:buFont typeface="Arial" charset="0"/>
                        <a:tabLst>
                          <a:tab pos="2419350" algn="l"/>
                        </a:tabLst>
                        <a:defRPr sz="2000">
                          <a:solidFill>
                            <a:schemeClr val="tx1"/>
                          </a:solidFill>
                          <a:latin typeface="Calibri" charset="0"/>
                        </a:defRPr>
                      </a:lvl2pPr>
                      <a:lvl3pPr marL="1143000" indent="-228600">
                        <a:lnSpc>
                          <a:spcPct val="90000"/>
                        </a:lnSpc>
                        <a:spcBef>
                          <a:spcPts val="500"/>
                        </a:spcBef>
                        <a:buFont typeface="Arial" charset="0"/>
                        <a:tabLst>
                          <a:tab pos="2419350" algn="l"/>
                        </a:tabLst>
                        <a:defRPr>
                          <a:solidFill>
                            <a:schemeClr val="tx1"/>
                          </a:solidFill>
                          <a:latin typeface="Calibri" charset="0"/>
                        </a:defRPr>
                      </a:lvl3pPr>
                      <a:lvl4pPr marL="1600200" indent="-228600">
                        <a:lnSpc>
                          <a:spcPct val="90000"/>
                        </a:lnSpc>
                        <a:spcBef>
                          <a:spcPts val="500"/>
                        </a:spcBef>
                        <a:buFont typeface="Arial" charset="0"/>
                        <a:tabLst>
                          <a:tab pos="2419350" algn="l"/>
                        </a:tabLst>
                        <a:defRPr sz="1600">
                          <a:solidFill>
                            <a:schemeClr val="tx1"/>
                          </a:solidFill>
                          <a:latin typeface="Calibri" charset="0"/>
                        </a:defRPr>
                      </a:lvl4pPr>
                      <a:lvl5pPr marL="2057400" indent="-228600">
                        <a:lnSpc>
                          <a:spcPct val="90000"/>
                        </a:lnSpc>
                        <a:spcBef>
                          <a:spcPts val="500"/>
                        </a:spcBef>
                        <a:buFont typeface="Arial" charset="0"/>
                        <a:tabLst>
                          <a:tab pos="2419350" algn="l"/>
                        </a:tabLst>
                        <a:defRPr sz="1600">
                          <a:solidFill>
                            <a:schemeClr val="tx1"/>
                          </a:solidFill>
                          <a:latin typeface="Calibri" charset="0"/>
                        </a:defRPr>
                      </a:lvl5pPr>
                      <a:lvl6pPr marL="25146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6pPr>
                      <a:lvl7pPr marL="29718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7pPr>
                      <a:lvl8pPr marL="34290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8pPr>
                      <a:lvl9pPr marL="38862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1" i="0" u="none" strike="noStrike" cap="none" normalizeH="0" baseline="0">
                          <a:ln>
                            <a:noFill/>
                          </a:ln>
                          <a:solidFill>
                            <a:srgbClr val="C00000"/>
                          </a:solidFill>
                          <a:effectLst/>
                          <a:latin typeface="Calibri" charset="0"/>
                        </a:rPr>
                        <a:t>What are teachers doing?</a:t>
                      </a:r>
                      <a:endParaRPr kumimoji="0" lang="en-US" altLang="en-US" sz="1100" b="1" i="0" u="none" strike="noStrike" cap="none" normalizeH="0" baseline="0">
                        <a:ln>
                          <a:noFill/>
                        </a:ln>
                        <a:solidFill>
                          <a:srgbClr val="C00000"/>
                        </a:solidFill>
                        <a:effectLst/>
                        <a:latin typeface="Calibri" charset="0"/>
                        <a:ea typeface="Calibri" charset="0"/>
                        <a:cs typeface="Times New Roman" charset="0"/>
                      </a:endParaRPr>
                    </a:p>
                  </a:txBody>
                  <a:tcPr marL="51435" marR="5143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2DEEF"/>
                    </a:solidFill>
                  </a:tcPr>
                </a:tc>
                <a:tc>
                  <a:txBody>
                    <a:bodyPr/>
                    <a:lstStyle>
                      <a:lvl1pPr>
                        <a:lnSpc>
                          <a:spcPct val="90000"/>
                        </a:lnSpc>
                        <a:spcBef>
                          <a:spcPts val="1000"/>
                        </a:spcBef>
                        <a:buFont typeface="Arial" charset="0"/>
                        <a:tabLst>
                          <a:tab pos="2419350" algn="l"/>
                        </a:tabLst>
                        <a:defRPr sz="2400">
                          <a:solidFill>
                            <a:schemeClr val="tx1"/>
                          </a:solidFill>
                          <a:latin typeface="Calibri" charset="0"/>
                        </a:defRPr>
                      </a:lvl1pPr>
                      <a:lvl2pPr marL="742950" indent="-285750">
                        <a:lnSpc>
                          <a:spcPct val="90000"/>
                        </a:lnSpc>
                        <a:spcBef>
                          <a:spcPts val="500"/>
                        </a:spcBef>
                        <a:buFont typeface="Arial" charset="0"/>
                        <a:tabLst>
                          <a:tab pos="2419350" algn="l"/>
                        </a:tabLst>
                        <a:defRPr sz="2000">
                          <a:solidFill>
                            <a:schemeClr val="tx1"/>
                          </a:solidFill>
                          <a:latin typeface="Calibri" charset="0"/>
                        </a:defRPr>
                      </a:lvl2pPr>
                      <a:lvl3pPr marL="1143000" indent="-228600">
                        <a:lnSpc>
                          <a:spcPct val="90000"/>
                        </a:lnSpc>
                        <a:spcBef>
                          <a:spcPts val="500"/>
                        </a:spcBef>
                        <a:buFont typeface="Arial" charset="0"/>
                        <a:tabLst>
                          <a:tab pos="2419350" algn="l"/>
                        </a:tabLst>
                        <a:defRPr>
                          <a:solidFill>
                            <a:schemeClr val="tx1"/>
                          </a:solidFill>
                          <a:latin typeface="Calibri" charset="0"/>
                        </a:defRPr>
                      </a:lvl3pPr>
                      <a:lvl4pPr marL="1600200" indent="-228600">
                        <a:lnSpc>
                          <a:spcPct val="90000"/>
                        </a:lnSpc>
                        <a:spcBef>
                          <a:spcPts val="500"/>
                        </a:spcBef>
                        <a:buFont typeface="Arial" charset="0"/>
                        <a:tabLst>
                          <a:tab pos="2419350" algn="l"/>
                        </a:tabLst>
                        <a:defRPr sz="1600">
                          <a:solidFill>
                            <a:schemeClr val="tx1"/>
                          </a:solidFill>
                          <a:latin typeface="Calibri" charset="0"/>
                        </a:defRPr>
                      </a:lvl4pPr>
                      <a:lvl5pPr marL="2057400" indent="-228600">
                        <a:lnSpc>
                          <a:spcPct val="90000"/>
                        </a:lnSpc>
                        <a:spcBef>
                          <a:spcPts val="500"/>
                        </a:spcBef>
                        <a:buFont typeface="Arial" charset="0"/>
                        <a:tabLst>
                          <a:tab pos="2419350" algn="l"/>
                        </a:tabLst>
                        <a:defRPr sz="1600">
                          <a:solidFill>
                            <a:schemeClr val="tx1"/>
                          </a:solidFill>
                          <a:latin typeface="Calibri" charset="0"/>
                        </a:defRPr>
                      </a:lvl5pPr>
                      <a:lvl6pPr marL="25146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6pPr>
                      <a:lvl7pPr marL="29718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7pPr>
                      <a:lvl8pPr marL="34290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8pPr>
                      <a:lvl9pPr marL="38862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1" i="0" u="none" strike="noStrike" cap="none" normalizeH="0" baseline="0">
                          <a:ln>
                            <a:noFill/>
                          </a:ln>
                          <a:solidFill>
                            <a:srgbClr val="000000"/>
                          </a:solidFill>
                          <a:effectLst/>
                          <a:latin typeface="Calibri" charset="0"/>
                        </a:rPr>
                        <a:t>What are students doing?</a:t>
                      </a:r>
                      <a:endParaRPr kumimoji="0" lang="en-US" altLang="en-US" sz="1100" b="1" i="0" u="none" strike="noStrike" cap="none" normalizeH="0" baseline="0">
                        <a:ln>
                          <a:noFill/>
                        </a:ln>
                        <a:solidFill>
                          <a:srgbClr val="000000"/>
                        </a:solidFill>
                        <a:effectLst/>
                        <a:latin typeface="Calibri" charset="0"/>
                        <a:ea typeface="Calibri" charset="0"/>
                        <a:cs typeface="Times New Roman" charset="0"/>
                      </a:endParaRPr>
                    </a:p>
                  </a:txBody>
                  <a:tcPr marL="51435" marR="5143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2DEEF"/>
                    </a:solidFill>
                  </a:tcPr>
                </a:tc>
              </a:tr>
              <a:tr h="5472622">
                <a:tc>
                  <a:txBody>
                    <a:bodyPr/>
                    <a:lstStyle>
                      <a:lvl1pPr>
                        <a:lnSpc>
                          <a:spcPct val="90000"/>
                        </a:lnSpc>
                        <a:spcBef>
                          <a:spcPts val="1000"/>
                        </a:spcBef>
                        <a:buFont typeface="Arial" charset="0"/>
                        <a:tabLst>
                          <a:tab pos="2419350" algn="l"/>
                        </a:tabLst>
                        <a:defRPr sz="2400">
                          <a:solidFill>
                            <a:schemeClr val="tx1"/>
                          </a:solidFill>
                          <a:latin typeface="Calibri" charset="0"/>
                        </a:defRPr>
                      </a:lvl1pPr>
                      <a:lvl2pPr marL="742950" indent="-285750">
                        <a:lnSpc>
                          <a:spcPct val="90000"/>
                        </a:lnSpc>
                        <a:spcBef>
                          <a:spcPts val="500"/>
                        </a:spcBef>
                        <a:buFont typeface="Arial" charset="0"/>
                        <a:tabLst>
                          <a:tab pos="2419350" algn="l"/>
                        </a:tabLst>
                        <a:defRPr sz="2000">
                          <a:solidFill>
                            <a:schemeClr val="tx1"/>
                          </a:solidFill>
                          <a:latin typeface="Calibri" charset="0"/>
                        </a:defRPr>
                      </a:lvl2pPr>
                      <a:lvl3pPr marL="1143000" indent="-228600">
                        <a:lnSpc>
                          <a:spcPct val="90000"/>
                        </a:lnSpc>
                        <a:spcBef>
                          <a:spcPts val="500"/>
                        </a:spcBef>
                        <a:buFont typeface="Arial" charset="0"/>
                        <a:tabLst>
                          <a:tab pos="2419350" algn="l"/>
                        </a:tabLst>
                        <a:defRPr>
                          <a:solidFill>
                            <a:schemeClr val="tx1"/>
                          </a:solidFill>
                          <a:latin typeface="Calibri" charset="0"/>
                        </a:defRPr>
                      </a:lvl3pPr>
                      <a:lvl4pPr marL="1600200" indent="-228600">
                        <a:lnSpc>
                          <a:spcPct val="90000"/>
                        </a:lnSpc>
                        <a:spcBef>
                          <a:spcPts val="500"/>
                        </a:spcBef>
                        <a:buFont typeface="Arial" charset="0"/>
                        <a:tabLst>
                          <a:tab pos="2419350" algn="l"/>
                        </a:tabLst>
                        <a:defRPr sz="1600">
                          <a:solidFill>
                            <a:schemeClr val="tx1"/>
                          </a:solidFill>
                          <a:latin typeface="Calibri" charset="0"/>
                        </a:defRPr>
                      </a:lvl4pPr>
                      <a:lvl5pPr marL="2057400" indent="-228600">
                        <a:lnSpc>
                          <a:spcPct val="90000"/>
                        </a:lnSpc>
                        <a:spcBef>
                          <a:spcPts val="500"/>
                        </a:spcBef>
                        <a:buFont typeface="Arial" charset="0"/>
                        <a:tabLst>
                          <a:tab pos="2419350" algn="l"/>
                        </a:tabLst>
                        <a:defRPr sz="1600">
                          <a:solidFill>
                            <a:schemeClr val="tx1"/>
                          </a:solidFill>
                          <a:latin typeface="Calibri" charset="0"/>
                        </a:defRPr>
                      </a:lvl5pPr>
                      <a:lvl6pPr marL="25146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6pPr>
                      <a:lvl7pPr marL="29718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7pPr>
                      <a:lvl8pPr marL="34290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8pPr>
                      <a:lvl9pPr marL="38862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9pPr>
                    </a:lstStyle>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Providing students with opportunities to use their own reasoning strategies and methods for solving problems.</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Asking students to discuss and explain why the procedures that they are using work to solve particular problems.</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Connecting student-generated strategies and methods to more efficient procedures as appropriate.</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Using visual models to support students’ understanding of general methods.</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endParaRPr kumimoji="0" lang="en-US" altLang="en-US" sz="1200" b="0" i="0" u="none" strike="noStrike" cap="none" normalizeH="0" baseline="0" dirty="0">
                        <a:ln>
                          <a:noFill/>
                        </a:ln>
                        <a:solidFill>
                          <a:srgbClr val="C00000"/>
                        </a:solidFill>
                        <a:effectLst/>
                        <a:latin typeface="Calibri" charset="0"/>
                      </a:endParaRP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Providing students with opportunities for distributed practice of procedures</a:t>
                      </a:r>
                      <a:endParaRPr kumimoji="0" lang="en-US" altLang="en-US" sz="1200" b="0" i="0" u="none" strike="noStrike" cap="none" normalizeH="0" baseline="0" dirty="0">
                        <a:ln>
                          <a:noFill/>
                        </a:ln>
                        <a:solidFill>
                          <a:srgbClr val="C00000"/>
                        </a:solidFill>
                        <a:effectLst/>
                        <a:latin typeface="Calibri" charset="0"/>
                        <a:ea typeface="Calibri" charset="0"/>
                        <a:cs typeface="Times New Roman" charset="0"/>
                      </a:endParaRPr>
                    </a:p>
                  </a:txBody>
                  <a:tcPr marL="51435" marR="5143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nSpc>
                          <a:spcPct val="90000"/>
                        </a:lnSpc>
                        <a:spcBef>
                          <a:spcPts val="1000"/>
                        </a:spcBef>
                        <a:buFont typeface="Arial" charset="0"/>
                        <a:tabLst>
                          <a:tab pos="2419350" algn="l"/>
                        </a:tabLst>
                        <a:defRPr sz="2400">
                          <a:solidFill>
                            <a:schemeClr val="tx1"/>
                          </a:solidFill>
                          <a:latin typeface="Calibri" charset="0"/>
                        </a:defRPr>
                      </a:lvl1pPr>
                      <a:lvl2pPr marL="742950" indent="-285750">
                        <a:lnSpc>
                          <a:spcPct val="90000"/>
                        </a:lnSpc>
                        <a:spcBef>
                          <a:spcPts val="500"/>
                        </a:spcBef>
                        <a:buFont typeface="Arial" charset="0"/>
                        <a:tabLst>
                          <a:tab pos="2419350" algn="l"/>
                        </a:tabLst>
                        <a:defRPr sz="2000">
                          <a:solidFill>
                            <a:schemeClr val="tx1"/>
                          </a:solidFill>
                          <a:latin typeface="Calibri" charset="0"/>
                        </a:defRPr>
                      </a:lvl2pPr>
                      <a:lvl3pPr marL="1143000" indent="-228600">
                        <a:lnSpc>
                          <a:spcPct val="90000"/>
                        </a:lnSpc>
                        <a:spcBef>
                          <a:spcPts val="500"/>
                        </a:spcBef>
                        <a:buFont typeface="Arial" charset="0"/>
                        <a:tabLst>
                          <a:tab pos="2419350" algn="l"/>
                        </a:tabLst>
                        <a:defRPr>
                          <a:solidFill>
                            <a:schemeClr val="tx1"/>
                          </a:solidFill>
                          <a:latin typeface="Calibri" charset="0"/>
                        </a:defRPr>
                      </a:lvl3pPr>
                      <a:lvl4pPr marL="1600200" indent="-228600">
                        <a:lnSpc>
                          <a:spcPct val="90000"/>
                        </a:lnSpc>
                        <a:spcBef>
                          <a:spcPts val="500"/>
                        </a:spcBef>
                        <a:buFont typeface="Arial" charset="0"/>
                        <a:tabLst>
                          <a:tab pos="2419350" algn="l"/>
                        </a:tabLst>
                        <a:defRPr sz="1600">
                          <a:solidFill>
                            <a:schemeClr val="tx1"/>
                          </a:solidFill>
                          <a:latin typeface="Calibri" charset="0"/>
                        </a:defRPr>
                      </a:lvl4pPr>
                      <a:lvl5pPr marL="2057400" indent="-228600">
                        <a:lnSpc>
                          <a:spcPct val="90000"/>
                        </a:lnSpc>
                        <a:spcBef>
                          <a:spcPts val="500"/>
                        </a:spcBef>
                        <a:buFont typeface="Arial" charset="0"/>
                        <a:tabLst>
                          <a:tab pos="2419350" algn="l"/>
                        </a:tabLst>
                        <a:defRPr sz="1600">
                          <a:solidFill>
                            <a:schemeClr val="tx1"/>
                          </a:solidFill>
                          <a:latin typeface="Calibri" charset="0"/>
                        </a:defRPr>
                      </a:lvl5pPr>
                      <a:lvl6pPr marL="25146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6pPr>
                      <a:lvl7pPr marL="29718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7pPr>
                      <a:lvl8pPr marL="34290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8pPr>
                      <a:lvl9pPr marL="3886200" indent="-228600" fontAlgn="base">
                        <a:lnSpc>
                          <a:spcPct val="90000"/>
                        </a:lnSpc>
                        <a:spcBef>
                          <a:spcPts val="500"/>
                        </a:spcBef>
                        <a:spcAft>
                          <a:spcPct val="0"/>
                        </a:spcAft>
                        <a:buFont typeface="Arial" charset="0"/>
                        <a:tabLst>
                          <a:tab pos="2419350" algn="l"/>
                        </a:tabLst>
                        <a:defRPr sz="1600">
                          <a:solidFill>
                            <a:schemeClr val="tx1"/>
                          </a:solidFill>
                          <a:latin typeface="Calibri" charset="0"/>
                        </a:defRPr>
                      </a:lvl9pPr>
                    </a:lstStyle>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Making sure that they understand and can explain the mathematical basis for the procedure that they are using.</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Demonstrating flexible use of strategies and methods while reflecting on which procedures seem to work best for specific types of problems.</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Determining whether specific approaches generalize to a broad class of problems.</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 </a:t>
                      </a:r>
                    </a:p>
                    <a:p>
                      <a:pPr marL="0" marR="0" lvl="0" indent="0" algn="l" defTabSz="914400" rtl="0" eaLnBrk="1" fontAlgn="base" latinLnBrk="0" hangingPunct="1">
                        <a:lnSpc>
                          <a:spcPct val="115000"/>
                        </a:lnSpc>
                        <a:spcBef>
                          <a:spcPct val="0"/>
                        </a:spcBef>
                        <a:spcAft>
                          <a:spcPct val="0"/>
                        </a:spcAft>
                        <a:buClrTx/>
                        <a:buSzTx/>
                        <a:buFontTx/>
                        <a:buNone/>
                        <a:tabLst>
                          <a:tab pos="2419350" algn="l"/>
                        </a:tabLst>
                      </a:pPr>
                      <a:r>
                        <a:rPr kumimoji="0" lang="en-US" altLang="en-US" sz="1800" b="0" i="0" u="none" strike="noStrike" cap="none" normalizeH="0" baseline="0" dirty="0">
                          <a:ln>
                            <a:noFill/>
                          </a:ln>
                          <a:solidFill>
                            <a:srgbClr val="C00000"/>
                          </a:solidFill>
                          <a:effectLst/>
                          <a:latin typeface="Calibri" charset="0"/>
                        </a:rPr>
                        <a:t>Striving to use procedures appropriately and efficiently.</a:t>
                      </a:r>
                    </a:p>
                  </a:txBody>
                  <a:tcPr marL="51435" marR="5143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38523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1321" y="-2948797"/>
            <a:ext cx="12905117" cy="12905117"/>
          </a:xfrm>
          <a:prstGeom prst="rect">
            <a:avLst/>
          </a:prstGeom>
        </p:spPr>
      </p:pic>
      <p:sp>
        <p:nvSpPr>
          <p:cNvPr id="11266" name="Subtitle 2"/>
          <p:cNvSpPr>
            <a:spLocks noGrp="1"/>
          </p:cNvSpPr>
          <p:nvPr>
            <p:ph type="subTitle" idx="1"/>
          </p:nvPr>
        </p:nvSpPr>
        <p:spPr>
          <a:xfrm>
            <a:off x="1841224" y="1527123"/>
            <a:ext cx="5232438" cy="1441495"/>
          </a:xfrm>
          <a:solidFill>
            <a:schemeClr val="bg1"/>
          </a:solidFill>
          <a:ln w="25400">
            <a:solidFill>
              <a:schemeClr val="tx1"/>
            </a:solidFill>
          </a:ln>
        </p:spPr>
        <p:txBody>
          <a:bodyPr>
            <a:normAutofit/>
          </a:bodyPr>
          <a:lstStyle/>
          <a:p>
            <a:r>
              <a:rPr lang="en-US" altLang="en-US" sz="4000" dirty="0"/>
              <a:t>Another Physical Model </a:t>
            </a:r>
          </a:p>
          <a:p>
            <a:r>
              <a:rPr lang="en-US" altLang="en-US" sz="4000" dirty="0"/>
              <a:t>Algebra tiles</a:t>
            </a:r>
          </a:p>
        </p:txBody>
      </p:sp>
    </p:spTree>
    <p:extLst>
      <p:ext uri="{BB962C8B-B14F-4D97-AF65-F5344CB8AC3E}">
        <p14:creationId xmlns:p14="http://schemas.microsoft.com/office/powerpoint/2010/main" val="12636748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idx="1"/>
          </p:nvPr>
        </p:nvSpPr>
        <p:spPr>
          <a:xfrm>
            <a:off x="7283419" y="1376687"/>
            <a:ext cx="3625453" cy="2741415"/>
          </a:xfrm>
        </p:spPr>
        <p:txBody>
          <a:bodyPr>
            <a:normAutofit/>
          </a:bodyPr>
          <a:lstStyle/>
          <a:p>
            <a:pPr marL="0" indent="0" algn="ctr">
              <a:buNone/>
            </a:pPr>
            <a:r>
              <a:rPr lang="en-US" altLang="en-US" sz="4000" dirty="0"/>
              <a:t>Please return to your</a:t>
            </a:r>
            <a:r>
              <a:rPr lang="en-US" altLang="en-US" sz="4000" dirty="0">
                <a:sym typeface="Calibri Italic" charset="0"/>
              </a:rPr>
              <a:t> </a:t>
            </a:r>
            <a:r>
              <a:rPr lang="en-US" altLang="en-US" sz="4000" dirty="0"/>
              <a:t>table in 15 minutes.</a:t>
            </a:r>
          </a:p>
        </p:txBody>
      </p:sp>
      <p:pic>
        <p:nvPicPr>
          <p:cNvPr id="2" name="Picture 1"/>
          <p:cNvPicPr>
            <a:picLocks noChangeAspect="1"/>
          </p:cNvPicPr>
          <p:nvPr/>
        </p:nvPicPr>
        <p:blipFill>
          <a:blip r:embed="rId3"/>
          <a:stretch>
            <a:fillRect/>
          </a:stretch>
        </p:blipFill>
        <p:spPr>
          <a:xfrm>
            <a:off x="630582" y="655982"/>
            <a:ext cx="6343624" cy="4182827"/>
          </a:xfrm>
          <a:prstGeom prst="rect">
            <a:avLst/>
          </a:prstGeom>
        </p:spPr>
      </p:pic>
    </p:spTree>
    <p:extLst>
      <p:ext uri="{BB962C8B-B14F-4D97-AF65-F5344CB8AC3E}">
        <p14:creationId xmlns:p14="http://schemas.microsoft.com/office/powerpoint/2010/main" val="1089219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808219" y="470057"/>
            <a:ext cx="10515600" cy="1325563"/>
          </a:xfrm>
        </p:spPr>
        <p:txBody>
          <a:bodyPr>
            <a:normAutofit/>
          </a:bodyPr>
          <a:lstStyle/>
          <a:p>
            <a:r>
              <a:rPr lang="en-US" altLang="en-US" sz="5400" dirty="0">
                <a:latin typeface="+mn-lt"/>
              </a:rPr>
              <a:t>Four 4s</a:t>
            </a:r>
          </a:p>
        </p:txBody>
      </p:sp>
      <p:sp>
        <p:nvSpPr>
          <p:cNvPr id="38914" name="Content Placeholder 2"/>
          <p:cNvSpPr>
            <a:spLocks noGrp="1"/>
          </p:cNvSpPr>
          <p:nvPr>
            <p:ph idx="1"/>
          </p:nvPr>
        </p:nvSpPr>
        <p:spPr>
          <a:xfrm>
            <a:off x="943131" y="1939131"/>
            <a:ext cx="10515600" cy="4351338"/>
          </a:xfrm>
        </p:spPr>
        <p:txBody>
          <a:bodyPr>
            <a:normAutofit/>
          </a:bodyPr>
          <a:lstStyle/>
          <a:p>
            <a:r>
              <a:rPr lang="en-US" altLang="en-US" sz="4400" dirty="0"/>
              <a:t>Can you find every number between 1 and 20 using only four 4s and any combination of operations?</a:t>
            </a:r>
          </a:p>
          <a:p>
            <a:r>
              <a:rPr lang="en-US" altLang="en-US" sz="4400" dirty="0"/>
              <a:t>Can you find more than one way?</a:t>
            </a:r>
          </a:p>
          <a:p>
            <a:r>
              <a:rPr lang="en-US" altLang="en-US" sz="4400" dirty="0"/>
              <a:t>Can you find numbers beyond 20?</a:t>
            </a:r>
          </a:p>
        </p:txBody>
      </p:sp>
      <p:pic>
        <p:nvPicPr>
          <p:cNvPr id="2" name="Picture 1"/>
          <p:cNvPicPr>
            <a:picLocks noChangeAspect="1"/>
          </p:cNvPicPr>
          <p:nvPr/>
        </p:nvPicPr>
        <p:blipFill>
          <a:blip r:embed="rId3"/>
          <a:stretch>
            <a:fillRect/>
          </a:stretch>
        </p:blipFill>
        <p:spPr>
          <a:xfrm>
            <a:off x="2960298" y="72149"/>
            <a:ext cx="1664898" cy="1664898"/>
          </a:xfrm>
          <a:prstGeom prst="rect">
            <a:avLst/>
          </a:prstGeom>
        </p:spPr>
      </p:pic>
      <p:pic>
        <p:nvPicPr>
          <p:cNvPr id="3" name="Picture 2"/>
          <p:cNvPicPr>
            <a:picLocks noChangeAspect="1"/>
          </p:cNvPicPr>
          <p:nvPr/>
        </p:nvPicPr>
        <p:blipFill>
          <a:blip r:embed="rId4"/>
          <a:stretch>
            <a:fillRect/>
          </a:stretch>
        </p:blipFill>
        <p:spPr>
          <a:xfrm>
            <a:off x="4288766" y="98747"/>
            <a:ext cx="1611702" cy="1611702"/>
          </a:xfrm>
          <a:prstGeom prst="rect">
            <a:avLst/>
          </a:prstGeom>
        </p:spPr>
      </p:pic>
      <p:pic>
        <p:nvPicPr>
          <p:cNvPr id="4" name="Picture 3"/>
          <p:cNvPicPr>
            <a:picLocks noChangeAspect="1"/>
          </p:cNvPicPr>
          <p:nvPr/>
        </p:nvPicPr>
        <p:blipFill>
          <a:blip r:embed="rId5"/>
          <a:stretch>
            <a:fillRect/>
          </a:stretch>
        </p:blipFill>
        <p:spPr>
          <a:xfrm>
            <a:off x="7228936" y="326546"/>
            <a:ext cx="799381" cy="1199072"/>
          </a:xfrm>
          <a:prstGeom prst="rect">
            <a:avLst/>
          </a:prstGeom>
        </p:spPr>
      </p:pic>
      <p:pic>
        <p:nvPicPr>
          <p:cNvPr id="5" name="Picture 4"/>
          <p:cNvPicPr>
            <a:picLocks noChangeAspect="1"/>
          </p:cNvPicPr>
          <p:nvPr/>
        </p:nvPicPr>
        <p:blipFill>
          <a:blip r:embed="rId6"/>
          <a:stretch>
            <a:fillRect/>
          </a:stretch>
        </p:blipFill>
        <p:spPr>
          <a:xfrm>
            <a:off x="5942627" y="240672"/>
            <a:ext cx="929496" cy="1327851"/>
          </a:xfrm>
          <a:prstGeom prst="rect">
            <a:avLst/>
          </a:prstGeom>
        </p:spPr>
      </p:pic>
    </p:spTree>
    <p:extLst>
      <p:ext uri="{BB962C8B-B14F-4D97-AF65-F5344CB8AC3E}">
        <p14:creationId xmlns:p14="http://schemas.microsoft.com/office/powerpoint/2010/main" val="2117939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2"/>
          <p:cNvSpPr>
            <a:spLocks noGrp="1"/>
          </p:cNvSpPr>
          <p:nvPr>
            <p:ph idx="1"/>
          </p:nvPr>
        </p:nvSpPr>
        <p:spPr>
          <a:xfrm>
            <a:off x="611920" y="3553831"/>
            <a:ext cx="10550885" cy="1018170"/>
          </a:xfrm>
        </p:spPr>
        <p:txBody>
          <a:bodyPr>
            <a:normAutofit/>
          </a:bodyPr>
          <a:lstStyle/>
          <a:p>
            <a:pPr marL="0" indent="0" algn="ctr">
              <a:lnSpc>
                <a:spcPct val="100000"/>
              </a:lnSpc>
              <a:spcBef>
                <a:spcPts val="0"/>
              </a:spcBef>
              <a:buNone/>
            </a:pPr>
            <a:r>
              <a:rPr lang="en-US" sz="3600" dirty="0"/>
              <a:t>What is the value of (2006 x 2008) – (2007 x 2007)?</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en-US" sz="4000" dirty="0"/>
          </a:p>
        </p:txBody>
      </p:sp>
      <p:pic>
        <p:nvPicPr>
          <p:cNvPr id="32770"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13881" y="170781"/>
            <a:ext cx="6764238" cy="304390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771" name="TextBox 3"/>
          <p:cNvSpPr txBox="1">
            <a:spLocks noChangeArrowheads="1"/>
          </p:cNvSpPr>
          <p:nvPr/>
        </p:nvSpPr>
        <p:spPr bwMode="auto">
          <a:xfrm>
            <a:off x="4113610" y="1271365"/>
            <a:ext cx="3519553" cy="871329"/>
          </a:xfrm>
          <a:prstGeom prst="rect">
            <a:avLst/>
          </a:prstGeom>
          <a:solidFill>
            <a:schemeClr val="bg1"/>
          </a:solidFill>
          <a:ln w="25400">
            <a:solidFill>
              <a:srgbClr val="000000"/>
            </a:solidFill>
            <a:miter lim="800000"/>
            <a:headEnd/>
            <a:tailEnd/>
          </a:ln>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5062">
                <a:latin typeface="Calibri" charset="0"/>
              </a:rPr>
              <a:t>Number Talk</a:t>
            </a:r>
          </a:p>
        </p:txBody>
      </p:sp>
    </p:spTree>
    <p:extLst>
      <p:ext uri="{BB962C8B-B14F-4D97-AF65-F5344CB8AC3E}">
        <p14:creationId xmlns:p14="http://schemas.microsoft.com/office/powerpoint/2010/main" val="504213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808219" y="470057"/>
            <a:ext cx="10515600" cy="1325563"/>
          </a:xfrm>
        </p:spPr>
        <p:txBody>
          <a:bodyPr>
            <a:normAutofit/>
          </a:bodyPr>
          <a:lstStyle/>
          <a:p>
            <a:r>
              <a:rPr lang="en-US" altLang="en-US" sz="5400" dirty="0">
                <a:latin typeface="+mn-lt"/>
              </a:rPr>
              <a:t>Four 4s</a:t>
            </a:r>
          </a:p>
        </p:txBody>
      </p:sp>
      <p:pic>
        <p:nvPicPr>
          <p:cNvPr id="2" name="Picture 1"/>
          <p:cNvPicPr>
            <a:picLocks noChangeAspect="1"/>
          </p:cNvPicPr>
          <p:nvPr/>
        </p:nvPicPr>
        <p:blipFill>
          <a:blip r:embed="rId3"/>
          <a:stretch>
            <a:fillRect/>
          </a:stretch>
        </p:blipFill>
        <p:spPr>
          <a:xfrm>
            <a:off x="2960298" y="72149"/>
            <a:ext cx="1664898" cy="1664898"/>
          </a:xfrm>
          <a:prstGeom prst="rect">
            <a:avLst/>
          </a:prstGeom>
        </p:spPr>
      </p:pic>
      <p:pic>
        <p:nvPicPr>
          <p:cNvPr id="3" name="Picture 2"/>
          <p:cNvPicPr>
            <a:picLocks noChangeAspect="1"/>
          </p:cNvPicPr>
          <p:nvPr/>
        </p:nvPicPr>
        <p:blipFill>
          <a:blip r:embed="rId4"/>
          <a:stretch>
            <a:fillRect/>
          </a:stretch>
        </p:blipFill>
        <p:spPr>
          <a:xfrm>
            <a:off x="4288766" y="98747"/>
            <a:ext cx="1611702" cy="1611702"/>
          </a:xfrm>
          <a:prstGeom prst="rect">
            <a:avLst/>
          </a:prstGeom>
        </p:spPr>
      </p:pic>
      <p:pic>
        <p:nvPicPr>
          <p:cNvPr id="4" name="Picture 3"/>
          <p:cNvPicPr>
            <a:picLocks noChangeAspect="1"/>
          </p:cNvPicPr>
          <p:nvPr/>
        </p:nvPicPr>
        <p:blipFill>
          <a:blip r:embed="rId5"/>
          <a:stretch>
            <a:fillRect/>
          </a:stretch>
        </p:blipFill>
        <p:spPr>
          <a:xfrm>
            <a:off x="7228936" y="326546"/>
            <a:ext cx="799381" cy="1199072"/>
          </a:xfrm>
          <a:prstGeom prst="rect">
            <a:avLst/>
          </a:prstGeom>
        </p:spPr>
      </p:pic>
      <p:pic>
        <p:nvPicPr>
          <p:cNvPr id="5" name="Picture 4"/>
          <p:cNvPicPr>
            <a:picLocks noChangeAspect="1"/>
          </p:cNvPicPr>
          <p:nvPr/>
        </p:nvPicPr>
        <p:blipFill>
          <a:blip r:embed="rId6"/>
          <a:stretch>
            <a:fillRect/>
          </a:stretch>
        </p:blipFill>
        <p:spPr>
          <a:xfrm>
            <a:off x="5942627" y="240672"/>
            <a:ext cx="929496" cy="1327851"/>
          </a:xfrm>
          <a:prstGeom prst="rect">
            <a:avLst/>
          </a:prstGeom>
        </p:spPr>
      </p:pic>
      <p:sp>
        <p:nvSpPr>
          <p:cNvPr id="9" name="Content Placeholder 2"/>
          <p:cNvSpPr>
            <a:spLocks noGrp="1"/>
          </p:cNvSpPr>
          <p:nvPr>
            <p:ph idx="1"/>
          </p:nvPr>
        </p:nvSpPr>
        <p:spPr>
          <a:xfrm>
            <a:off x="508416" y="1690688"/>
            <a:ext cx="10989040" cy="4351338"/>
          </a:xfrm>
        </p:spPr>
        <p:txBody>
          <a:bodyPr>
            <a:noAutofit/>
          </a:bodyPr>
          <a:lstStyle/>
          <a:p>
            <a:r>
              <a:rPr lang="en-US" altLang="en-US" sz="4400" dirty="0"/>
              <a:t>How might you use this task to help students develop conceptual understanding of equivalent expressions?</a:t>
            </a:r>
          </a:p>
          <a:p>
            <a:r>
              <a:rPr lang="en-US" altLang="en-US" sz="4400" dirty="0"/>
              <a:t>Are there opportunities to connect to order of operations?</a:t>
            </a:r>
          </a:p>
          <a:p>
            <a:r>
              <a:rPr lang="en-US" altLang="en-US" sz="4400" dirty="0"/>
              <a:t>In which of the SMPs might students engage through this task?</a:t>
            </a:r>
          </a:p>
        </p:txBody>
      </p:sp>
    </p:spTree>
    <p:extLst>
      <p:ext uri="{BB962C8B-B14F-4D97-AF65-F5344CB8AC3E}">
        <p14:creationId xmlns:p14="http://schemas.microsoft.com/office/powerpoint/2010/main" val="688167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ChangeArrowheads="1"/>
          </p:cNvSpPr>
          <p:nvPr>
            <p:ph type="body" idx="1"/>
          </p:nvPr>
        </p:nvSpPr>
        <p:spPr>
          <a:xfrm>
            <a:off x="6002210" y="1013738"/>
            <a:ext cx="4598789" cy="2300821"/>
          </a:xfrm>
        </p:spPr>
        <p:txBody>
          <a:bodyPr vert="horz" lIns="0" tIns="0" rIns="0" bIns="0" rtlCol="0">
            <a:normAutofit/>
          </a:bodyPr>
          <a:lstStyle/>
          <a:p>
            <a:pPr marL="0" indent="0" algn="ctr">
              <a:buNone/>
              <a:defRPr/>
            </a:pPr>
            <a:r>
              <a:rPr lang="en-US" sz="4000" dirty="0"/>
              <a:t>How can we foster a sense-making approach to solving algebraic equations?</a:t>
            </a:r>
          </a:p>
        </p:txBody>
      </p:sp>
      <p:sp>
        <p:nvSpPr>
          <p:cNvPr id="2" name="TextBox 1"/>
          <p:cNvSpPr txBox="1"/>
          <p:nvPr/>
        </p:nvSpPr>
        <p:spPr>
          <a:xfrm>
            <a:off x="5142769" y="3964174"/>
            <a:ext cx="6317673" cy="1384995"/>
          </a:xfrm>
          <a:prstGeom prst="rect">
            <a:avLst/>
          </a:prstGeom>
          <a:noFill/>
        </p:spPr>
        <p:txBody>
          <a:bodyPr wrap="square" rtlCol="0">
            <a:spAutoFit/>
          </a:bodyPr>
          <a:lstStyle/>
          <a:p>
            <a:pPr algn="ctr"/>
            <a:r>
              <a:rPr lang="en-US" sz="2800" dirty="0" smtClean="0"/>
              <a:t>I can identify and use strategies for solving algebraic equations that are connected to sense-making and reasoning.</a:t>
            </a:r>
            <a:endParaRPr lang="en-US" sz="2800" dirty="0"/>
          </a:p>
        </p:txBody>
      </p:sp>
      <p:pic>
        <p:nvPicPr>
          <p:cNvPr id="3" name="Picture 2"/>
          <p:cNvPicPr>
            <a:picLocks noChangeAspect="1"/>
          </p:cNvPicPr>
          <p:nvPr/>
        </p:nvPicPr>
        <p:blipFill>
          <a:blip r:embed="rId3"/>
          <a:stretch>
            <a:fillRect/>
          </a:stretch>
        </p:blipFill>
        <p:spPr>
          <a:xfrm>
            <a:off x="753820" y="604453"/>
            <a:ext cx="5248390" cy="5813600"/>
          </a:xfrm>
          <a:prstGeom prst="rect">
            <a:avLst/>
          </a:prstGeom>
        </p:spPr>
      </p:pic>
    </p:spTree>
    <p:extLst>
      <p:ext uri="{BB962C8B-B14F-4D97-AF65-F5344CB8AC3E}">
        <p14:creationId xmlns:p14="http://schemas.microsoft.com/office/powerpoint/2010/main" val="247410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2204" y="629324"/>
            <a:ext cx="9592573" cy="5250656"/>
          </a:xfrm>
        </p:spPr>
        <p:txBody>
          <a:bodyPr>
            <a:normAutofit/>
          </a:bodyPr>
          <a:lstStyle/>
          <a:p>
            <a:r>
              <a:rPr lang="en-US" sz="4000" dirty="0" smtClean="0"/>
              <a:t>What does equality and/or the equal sign mean to you?  What do you think it means to your students?</a:t>
            </a:r>
            <a:endParaRPr lang="en-US" sz="4000" dirty="0"/>
          </a:p>
          <a:p>
            <a:pPr marL="241093" indent="-241093">
              <a:buFont typeface="Arial" pitchFamily="34" charset="0"/>
              <a:buChar char="•"/>
            </a:pPr>
            <a:r>
              <a:rPr lang="en-US" dirty="0"/>
              <a:t>8 + 4 = _____ + 5</a:t>
            </a:r>
          </a:p>
          <a:p>
            <a:pPr marL="562550" lvl="1" indent="-241093"/>
            <a:r>
              <a:rPr lang="en-US" sz="2800" dirty="0"/>
              <a:t>&lt; 10% in any grade 1-6 answered correctly</a:t>
            </a:r>
          </a:p>
          <a:p>
            <a:r>
              <a:rPr lang="en-US" sz="4000" dirty="0" smtClean="0"/>
              <a:t>Why?</a:t>
            </a:r>
          </a:p>
          <a:p>
            <a:endParaRPr lang="en-US" sz="4000" dirty="0"/>
          </a:p>
          <a:p>
            <a:endParaRPr lang="en-US" sz="4000" dirty="0" smtClean="0"/>
          </a:p>
        </p:txBody>
      </p:sp>
    </p:spTree>
    <p:extLst>
      <p:ext uri="{BB962C8B-B14F-4D97-AF65-F5344CB8AC3E}">
        <p14:creationId xmlns:p14="http://schemas.microsoft.com/office/powerpoint/2010/main" val="1035392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6266" y="211139"/>
            <a:ext cx="7024744" cy="1143000"/>
          </a:xfrm>
        </p:spPr>
        <p:txBody>
          <a:bodyPr/>
          <a:lstStyle/>
          <a:p>
            <a:r>
              <a:rPr lang="en-US" dirty="0" smtClean="0"/>
              <a:t>EXPLAIN…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5001" y="1344684"/>
            <a:ext cx="7924800" cy="5115635"/>
          </a:xfrm>
        </p:spPr>
      </p:pic>
    </p:spTree>
    <p:extLst>
      <p:ext uri="{BB962C8B-B14F-4D97-AF65-F5344CB8AC3E}">
        <p14:creationId xmlns:p14="http://schemas.microsoft.com/office/powerpoint/2010/main" val="779049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9188" y="497157"/>
            <a:ext cx="10515600" cy="4351338"/>
          </a:xfrm>
        </p:spPr>
        <p:txBody>
          <a:bodyPr>
            <a:normAutofit/>
          </a:bodyPr>
          <a:lstStyle/>
          <a:p>
            <a:r>
              <a:rPr lang="en-US" sz="4000" dirty="0" smtClean="0"/>
              <a:t>What are the implications of this (if any) for middle school content?</a:t>
            </a:r>
          </a:p>
          <a:p>
            <a:r>
              <a:rPr lang="en-US" sz="4000" dirty="0" smtClean="0"/>
              <a:t>What mistakes do your students make and/or misconceptions do your students hold related to understanding the meaning of equality or the equal sign?</a:t>
            </a:r>
            <a:endParaRPr lang="en-US" sz="4000" dirty="0"/>
          </a:p>
        </p:txBody>
      </p:sp>
    </p:spTree>
    <p:extLst>
      <p:ext uri="{BB962C8B-B14F-4D97-AF65-F5344CB8AC3E}">
        <p14:creationId xmlns:p14="http://schemas.microsoft.com/office/powerpoint/2010/main" val="284411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equations and solve</a:t>
            </a:r>
            <a:endParaRPr lang="en-US" dirty="0"/>
          </a:p>
        </p:txBody>
      </p:sp>
      <p:sp>
        <p:nvSpPr>
          <p:cNvPr id="3" name="Content Placeholder 2"/>
          <p:cNvSpPr>
            <a:spLocks noGrp="1"/>
          </p:cNvSpPr>
          <p:nvPr>
            <p:ph idx="1"/>
          </p:nvPr>
        </p:nvSpPr>
        <p:spPr>
          <a:xfrm>
            <a:off x="838200" y="1778001"/>
            <a:ext cx="10255369" cy="3937005"/>
          </a:xfrm>
        </p:spPr>
        <p:txBody>
          <a:bodyPr>
            <a:noAutofit/>
          </a:bodyPr>
          <a:lstStyle/>
          <a:p>
            <a:r>
              <a:rPr lang="en-US" sz="3200" dirty="0"/>
              <a:t>Ike had </a:t>
            </a:r>
            <a:r>
              <a:rPr lang="en-US" sz="3200" i="1" dirty="0"/>
              <a:t>B</a:t>
            </a:r>
            <a:r>
              <a:rPr lang="en-US" sz="3200" dirty="0"/>
              <a:t> bones buried in the yard.  He dug up 1/5 of the bones and then buried 2 more bones.  He now has 10 bones buried.  How many bones did he originally have buried?</a:t>
            </a:r>
          </a:p>
          <a:p>
            <a:r>
              <a:rPr lang="en-US" sz="3200" dirty="0"/>
              <a:t>Gus had </a:t>
            </a:r>
            <a:r>
              <a:rPr lang="en-US" sz="3200" i="1" dirty="0"/>
              <a:t>K</a:t>
            </a:r>
            <a:r>
              <a:rPr lang="en-US" sz="3200" dirty="0"/>
              <a:t> bones buried in the yard.  He dug up 4 bones, and then the next day dug up 1/5 of the remaining bones.  He now has a total of 12 bones buried.  How many bones did he have buried to begin with?</a:t>
            </a:r>
          </a:p>
        </p:txBody>
      </p:sp>
    </p:spTree>
    <p:extLst>
      <p:ext uri="{BB962C8B-B14F-4D97-AF65-F5344CB8AC3E}">
        <p14:creationId xmlns:p14="http://schemas.microsoft.com/office/powerpoint/2010/main" val="1950696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8934" y="799342"/>
            <a:ext cx="10515600" cy="4945850"/>
          </a:xfrm>
        </p:spPr>
        <p:txBody>
          <a:bodyPr>
            <a:normAutofit/>
          </a:bodyPr>
          <a:lstStyle/>
          <a:p>
            <a:r>
              <a:rPr lang="en-US" sz="3200" dirty="0" smtClean="0"/>
              <a:t>Gus and Ike have 120 tennis balls altogether.  If Gus has 20 more tennis balls than Ike, how many tennis balls does Ike have?</a:t>
            </a:r>
            <a:endParaRPr lang="en-US" sz="3200" dirty="0"/>
          </a:p>
          <a:p>
            <a:endParaRPr lang="en-US" dirty="0" smtClean="0"/>
          </a:p>
          <a:p>
            <a:endParaRPr lang="en-US" dirty="0"/>
          </a:p>
          <a:p>
            <a:endParaRPr lang="en-US" dirty="0" smtClean="0"/>
          </a:p>
          <a:p>
            <a:endParaRPr lang="en-US" dirty="0"/>
          </a:p>
          <a:p>
            <a:r>
              <a:rPr lang="en-US" sz="3200" dirty="0" smtClean="0"/>
              <a:t>Solve in two ways: Using the strip diagram and using an equation.  How do your two methods connect?</a:t>
            </a:r>
            <a:endParaRPr lang="en-US" sz="3200" dirty="0"/>
          </a:p>
        </p:txBody>
      </p:sp>
      <p:sp>
        <p:nvSpPr>
          <p:cNvPr id="5" name="Rectangle 4"/>
          <p:cNvSpPr/>
          <p:nvPr/>
        </p:nvSpPr>
        <p:spPr bwMode="auto">
          <a:xfrm>
            <a:off x="3167063" y="2370667"/>
            <a:ext cx="3107531"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6" name="Rectangle 5"/>
          <p:cNvSpPr/>
          <p:nvPr/>
        </p:nvSpPr>
        <p:spPr bwMode="auto">
          <a:xfrm>
            <a:off x="3167062" y="3444899"/>
            <a:ext cx="3107531"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7" name="Rectangle 6"/>
          <p:cNvSpPr/>
          <p:nvPr/>
        </p:nvSpPr>
        <p:spPr bwMode="auto">
          <a:xfrm>
            <a:off x="6274594" y="2374168"/>
            <a:ext cx="1178719"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8" name="TextBox 7"/>
          <p:cNvSpPr txBox="1"/>
          <p:nvPr/>
        </p:nvSpPr>
        <p:spPr>
          <a:xfrm>
            <a:off x="2288382" y="2320970"/>
            <a:ext cx="964406" cy="461665"/>
          </a:xfrm>
          <a:prstGeom prst="rect">
            <a:avLst/>
          </a:prstGeom>
          <a:noFill/>
        </p:spPr>
        <p:txBody>
          <a:bodyPr wrap="square" rtlCol="0">
            <a:spAutoFit/>
          </a:bodyPr>
          <a:lstStyle/>
          <a:p>
            <a:r>
              <a:rPr lang="en-US" sz="2400" dirty="0"/>
              <a:t>Gus</a:t>
            </a:r>
          </a:p>
        </p:txBody>
      </p:sp>
      <p:sp>
        <p:nvSpPr>
          <p:cNvPr id="9" name="TextBox 8"/>
          <p:cNvSpPr txBox="1"/>
          <p:nvPr/>
        </p:nvSpPr>
        <p:spPr>
          <a:xfrm>
            <a:off x="2288382" y="3397133"/>
            <a:ext cx="1071563" cy="461665"/>
          </a:xfrm>
          <a:prstGeom prst="rect">
            <a:avLst/>
          </a:prstGeom>
          <a:noFill/>
        </p:spPr>
        <p:txBody>
          <a:bodyPr wrap="square" rtlCol="0">
            <a:spAutoFit/>
          </a:bodyPr>
          <a:lstStyle/>
          <a:p>
            <a:r>
              <a:rPr lang="en-US" sz="2400" dirty="0"/>
              <a:t>Ike</a:t>
            </a:r>
          </a:p>
        </p:txBody>
      </p:sp>
      <p:sp>
        <p:nvSpPr>
          <p:cNvPr id="10" name="TextBox 9"/>
          <p:cNvSpPr txBox="1"/>
          <p:nvPr/>
        </p:nvSpPr>
        <p:spPr>
          <a:xfrm>
            <a:off x="6471047" y="1970557"/>
            <a:ext cx="785813" cy="400110"/>
          </a:xfrm>
          <a:prstGeom prst="rect">
            <a:avLst/>
          </a:prstGeom>
          <a:noFill/>
        </p:spPr>
        <p:txBody>
          <a:bodyPr wrap="square" rtlCol="0">
            <a:spAutoFit/>
          </a:bodyPr>
          <a:lstStyle/>
          <a:p>
            <a:r>
              <a:rPr lang="en-US" sz="2000" dirty="0"/>
              <a:t>20</a:t>
            </a:r>
            <a:endParaRPr lang="en-US" sz="1266" dirty="0"/>
          </a:p>
        </p:txBody>
      </p:sp>
      <p:sp>
        <p:nvSpPr>
          <p:cNvPr id="11" name="Right Brace 10"/>
          <p:cNvSpPr/>
          <p:nvPr/>
        </p:nvSpPr>
        <p:spPr bwMode="auto">
          <a:xfrm>
            <a:off x="7713133" y="2584979"/>
            <a:ext cx="321469" cy="1339453"/>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2" name="TextBox 11"/>
          <p:cNvSpPr txBox="1"/>
          <p:nvPr/>
        </p:nvSpPr>
        <p:spPr>
          <a:xfrm>
            <a:off x="8455157" y="3044789"/>
            <a:ext cx="1017984" cy="400110"/>
          </a:xfrm>
          <a:prstGeom prst="rect">
            <a:avLst/>
          </a:prstGeom>
          <a:noFill/>
        </p:spPr>
        <p:txBody>
          <a:bodyPr wrap="square" rtlCol="0">
            <a:spAutoFit/>
          </a:bodyPr>
          <a:lstStyle/>
          <a:p>
            <a:r>
              <a:rPr lang="en-US" sz="2000" dirty="0" smtClean="0"/>
              <a:t>120</a:t>
            </a:r>
            <a:endParaRPr lang="en-US" sz="2000" dirty="0"/>
          </a:p>
        </p:txBody>
      </p:sp>
    </p:spTree>
    <p:extLst>
      <p:ext uri="{BB962C8B-B14F-4D97-AF65-F5344CB8AC3E}">
        <p14:creationId xmlns:p14="http://schemas.microsoft.com/office/powerpoint/2010/main" val="1878787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2487" y="684279"/>
            <a:ext cx="10515600" cy="5685896"/>
          </a:xfrm>
        </p:spPr>
        <p:txBody>
          <a:bodyPr>
            <a:normAutofit/>
          </a:bodyPr>
          <a:lstStyle/>
          <a:p>
            <a:r>
              <a:rPr lang="en-US" sz="3200" dirty="0" smtClean="0"/>
              <a:t>Gus gave 2/5 of his dog biscuits to Ike and ate ½ of what was left.  If Gus had 9 dog biscuits at the end of this process, how many dog biscuits did he have to begin with?</a:t>
            </a:r>
          </a:p>
          <a:p>
            <a:endParaRPr lang="en-US" dirty="0" smtClean="0"/>
          </a:p>
          <a:p>
            <a:endParaRPr lang="en-US" dirty="0" smtClean="0"/>
          </a:p>
          <a:p>
            <a:endParaRPr lang="en-US" dirty="0"/>
          </a:p>
          <a:p>
            <a:endParaRPr lang="en-US" dirty="0" smtClean="0"/>
          </a:p>
          <a:p>
            <a:endParaRPr lang="en-US" dirty="0"/>
          </a:p>
          <a:p>
            <a:endParaRPr lang="en-US" dirty="0" smtClean="0"/>
          </a:p>
          <a:p>
            <a:r>
              <a:rPr lang="en-US" sz="3200" dirty="0" smtClean="0"/>
              <a:t>Solve in two ways: Using the strip diagram and using an equation.  How do your two methods connect?</a:t>
            </a:r>
          </a:p>
          <a:p>
            <a:endParaRPr lang="en-US" dirty="0"/>
          </a:p>
        </p:txBody>
      </p:sp>
      <p:sp>
        <p:nvSpPr>
          <p:cNvPr id="18" name="TextBox 17"/>
          <p:cNvSpPr txBox="1"/>
          <p:nvPr/>
        </p:nvSpPr>
        <p:spPr>
          <a:xfrm>
            <a:off x="5357986" y="2203651"/>
            <a:ext cx="642938" cy="461665"/>
          </a:xfrm>
          <a:prstGeom prst="rect">
            <a:avLst/>
          </a:prstGeom>
          <a:noFill/>
        </p:spPr>
        <p:txBody>
          <a:bodyPr wrap="square" rtlCol="0">
            <a:spAutoFit/>
          </a:bodyPr>
          <a:lstStyle/>
          <a:p>
            <a:r>
              <a:rPr lang="en-US" sz="2400" dirty="0"/>
              <a:t>?</a:t>
            </a:r>
            <a:endParaRPr lang="en-US" sz="1266" dirty="0"/>
          </a:p>
        </p:txBody>
      </p:sp>
      <p:grpSp>
        <p:nvGrpSpPr>
          <p:cNvPr id="5" name="Group 4"/>
          <p:cNvGrpSpPr/>
          <p:nvPr/>
        </p:nvGrpSpPr>
        <p:grpSpPr>
          <a:xfrm>
            <a:off x="2601340" y="2611147"/>
            <a:ext cx="5664573" cy="2184096"/>
            <a:chOff x="2640737" y="3280873"/>
            <a:chExt cx="5664573" cy="2184096"/>
          </a:xfrm>
        </p:grpSpPr>
        <p:sp>
          <p:nvSpPr>
            <p:cNvPr id="4" name="Rectangle 3"/>
            <p:cNvSpPr/>
            <p:nvPr/>
          </p:nvSpPr>
          <p:spPr bwMode="auto">
            <a:xfrm>
              <a:off x="2667000" y="3774632"/>
              <a:ext cx="1125141" cy="428625"/>
            </a:xfrm>
            <a:prstGeom prst="rect">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8" name="Rectangle 7"/>
            <p:cNvSpPr/>
            <p:nvPr/>
          </p:nvSpPr>
          <p:spPr bwMode="auto">
            <a:xfrm>
              <a:off x="3787939" y="3768328"/>
              <a:ext cx="1125141" cy="428625"/>
            </a:xfrm>
            <a:prstGeom prst="rect">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9" name="Rectangle 8"/>
            <p:cNvSpPr/>
            <p:nvPr/>
          </p:nvSpPr>
          <p:spPr bwMode="auto">
            <a:xfrm>
              <a:off x="4915180" y="3768328"/>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0" name="Rectangle 9"/>
            <p:cNvSpPr/>
            <p:nvPr/>
          </p:nvSpPr>
          <p:spPr bwMode="auto">
            <a:xfrm>
              <a:off x="6040321" y="3768328"/>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1" name="Rectangle 10"/>
            <p:cNvSpPr/>
            <p:nvPr/>
          </p:nvSpPr>
          <p:spPr bwMode="auto">
            <a:xfrm>
              <a:off x="7165461" y="3774632"/>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2" name="Rectangle 11"/>
            <p:cNvSpPr/>
            <p:nvPr/>
          </p:nvSpPr>
          <p:spPr bwMode="auto">
            <a:xfrm>
              <a:off x="4970859" y="4607719"/>
              <a:ext cx="1660922"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3" name="Rectangle 12"/>
            <p:cNvSpPr/>
            <p:nvPr/>
          </p:nvSpPr>
          <p:spPr bwMode="auto">
            <a:xfrm>
              <a:off x="6633882" y="4614022"/>
              <a:ext cx="1660922" cy="428625"/>
            </a:xfrm>
            <a:prstGeom prst="rect">
              <a:avLst/>
            </a:prstGeom>
            <a:solidFill>
              <a:srgbClr val="00B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7" name="Right Brace 16"/>
            <p:cNvSpPr/>
            <p:nvPr/>
          </p:nvSpPr>
          <p:spPr bwMode="auto">
            <a:xfrm rot="16200000">
              <a:off x="5254509" y="667101"/>
              <a:ext cx="422321" cy="5649866"/>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9" name="Right Brace 18"/>
            <p:cNvSpPr/>
            <p:nvPr/>
          </p:nvSpPr>
          <p:spPr bwMode="auto">
            <a:xfrm rot="5400000">
              <a:off x="7257385" y="4417044"/>
              <a:ext cx="422321" cy="1673529"/>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grpSp>
      <p:sp>
        <p:nvSpPr>
          <p:cNvPr id="20" name="TextBox 19"/>
          <p:cNvSpPr txBox="1"/>
          <p:nvPr/>
        </p:nvSpPr>
        <p:spPr>
          <a:xfrm>
            <a:off x="7274719" y="5362665"/>
            <a:ext cx="660797" cy="287130"/>
          </a:xfrm>
          <a:prstGeom prst="rect">
            <a:avLst/>
          </a:prstGeom>
          <a:noFill/>
        </p:spPr>
        <p:txBody>
          <a:bodyPr wrap="square" rtlCol="0">
            <a:spAutoFit/>
          </a:bodyPr>
          <a:lstStyle/>
          <a:p>
            <a:r>
              <a:rPr lang="en-US" sz="1266"/>
              <a:t>9</a:t>
            </a:r>
          </a:p>
        </p:txBody>
      </p:sp>
      <p:sp>
        <p:nvSpPr>
          <p:cNvPr id="16" name="TextBox 15"/>
          <p:cNvSpPr txBox="1"/>
          <p:nvPr/>
        </p:nvSpPr>
        <p:spPr>
          <a:xfrm>
            <a:off x="7274719" y="4778528"/>
            <a:ext cx="642938" cy="461665"/>
          </a:xfrm>
          <a:prstGeom prst="rect">
            <a:avLst/>
          </a:prstGeom>
          <a:noFill/>
        </p:spPr>
        <p:txBody>
          <a:bodyPr wrap="square" rtlCol="0">
            <a:spAutoFit/>
          </a:bodyPr>
          <a:lstStyle/>
          <a:p>
            <a:r>
              <a:rPr lang="en-US" sz="2400" dirty="0" smtClean="0"/>
              <a:t>9</a:t>
            </a:r>
          </a:p>
        </p:txBody>
      </p:sp>
    </p:spTree>
    <p:extLst>
      <p:ext uri="{BB962C8B-B14F-4D97-AF65-F5344CB8AC3E}">
        <p14:creationId xmlns:p14="http://schemas.microsoft.com/office/powerpoint/2010/main" val="186303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2642" y="414743"/>
            <a:ext cx="10437961" cy="5606495"/>
          </a:xfrm>
        </p:spPr>
        <p:txBody>
          <a:bodyPr>
            <a:noAutofit/>
          </a:bodyPr>
          <a:lstStyle/>
          <a:p>
            <a:pPr marL="0" indent="0">
              <a:buNone/>
            </a:pPr>
            <a:r>
              <a:rPr lang="en-US" sz="3600" b="1" dirty="0"/>
              <a:t>Solve with a strip diagram and with equations.   </a:t>
            </a:r>
          </a:p>
          <a:p>
            <a:r>
              <a:rPr lang="en-US" sz="3200" dirty="0" smtClean="0"/>
              <a:t>The </a:t>
            </a:r>
            <a:r>
              <a:rPr lang="en-US" sz="3200" dirty="0"/>
              <a:t>difference between two numbers is 2184.  If the bigger number is 3 times the smaller number, find the sum of the two numbers.</a:t>
            </a:r>
          </a:p>
          <a:p>
            <a:r>
              <a:rPr lang="en-US" sz="3200" dirty="0"/>
              <a:t>Mr. Li gave ¼ of a sum of money to his wife.  Then he divided the remainder equally among his 4 children.  If each child received $600, find the sum of money.</a:t>
            </a:r>
          </a:p>
          <a:p>
            <a:r>
              <a:rPr lang="en-US" sz="3200" dirty="0"/>
              <a:t>When a bottle is ½ filled with water, it weighs 2.6 kg.  The bottle weighs 4 kg when filled.  Find the weight of the empty bottle.</a:t>
            </a:r>
          </a:p>
        </p:txBody>
      </p:sp>
    </p:spTree>
    <p:extLst>
      <p:ext uri="{BB962C8B-B14F-4D97-AF65-F5344CB8AC3E}">
        <p14:creationId xmlns:p14="http://schemas.microsoft.com/office/powerpoint/2010/main" val="167027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mn-lt"/>
              </a:rPr>
              <a:t>For the strip diagrams</a:t>
            </a:r>
            <a:endParaRPr lang="en-US" sz="4000" dirty="0">
              <a:latin typeface="+mn-lt"/>
            </a:endParaRPr>
          </a:p>
        </p:txBody>
      </p:sp>
      <p:sp>
        <p:nvSpPr>
          <p:cNvPr id="3" name="Content Placeholder 2"/>
          <p:cNvSpPr>
            <a:spLocks noGrp="1"/>
          </p:cNvSpPr>
          <p:nvPr>
            <p:ph idx="1"/>
          </p:nvPr>
        </p:nvSpPr>
        <p:spPr>
          <a:xfrm>
            <a:off x="838200" y="1690688"/>
            <a:ext cx="10203611" cy="3496234"/>
          </a:xfrm>
        </p:spPr>
        <p:txBody>
          <a:bodyPr>
            <a:noAutofit/>
          </a:bodyPr>
          <a:lstStyle/>
          <a:p>
            <a:r>
              <a:rPr lang="en-US" sz="4000" dirty="0"/>
              <a:t>What algebraic understanding might students develop from engaging with this strategy?</a:t>
            </a:r>
          </a:p>
          <a:p>
            <a:r>
              <a:rPr lang="en-US" sz="4000" dirty="0"/>
              <a:t>In which of the SMPs might students engage during these tasks?  Does the use of equations have an impact on that?</a:t>
            </a:r>
          </a:p>
        </p:txBody>
      </p:sp>
    </p:spTree>
    <p:extLst>
      <p:ext uri="{BB962C8B-B14F-4D97-AF65-F5344CB8AC3E}">
        <p14:creationId xmlns:p14="http://schemas.microsoft.com/office/powerpoint/2010/main" val="471746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body" idx="1"/>
          </p:nvPr>
        </p:nvSpPr>
        <p:spPr>
          <a:xfrm>
            <a:off x="818555" y="1289293"/>
            <a:ext cx="5545598" cy="4749558"/>
          </a:xfrm>
        </p:spPr>
        <p:txBody>
          <a:bodyPr vert="horz" lIns="0" tIns="0" rIns="0" bIns="0" rtlCol="0">
            <a:noAutofit/>
          </a:bodyPr>
          <a:lstStyle/>
          <a:p>
            <a:pPr marL="0" indent="0" algn="ctr">
              <a:buSzPct val="100000"/>
              <a:buNone/>
            </a:pPr>
            <a:r>
              <a:rPr lang="en-US" altLang="en-US" sz="4800" dirty="0"/>
              <a:t>How can we </a:t>
            </a:r>
            <a:r>
              <a:rPr lang="en-US" altLang="en-US" sz="4800" dirty="0" smtClean="0"/>
              <a:t>develop </a:t>
            </a:r>
            <a:r>
              <a:rPr lang="en-US" altLang="en-US" sz="4800" dirty="0"/>
              <a:t>conceptual understanding of order of operations</a:t>
            </a:r>
            <a:r>
              <a:rPr lang="en-US" altLang="en-US" sz="4800" dirty="0" smtClean="0"/>
              <a:t>?</a:t>
            </a:r>
          </a:p>
          <a:p>
            <a:pPr marL="0" indent="0" algn="ctr">
              <a:buSzPct val="100000"/>
              <a:buNone/>
            </a:pPr>
            <a:endParaRPr lang="en-US" altLang="en-US" sz="4800" dirty="0"/>
          </a:p>
        </p:txBody>
      </p:sp>
      <p:sp>
        <p:nvSpPr>
          <p:cNvPr id="2" name="TextBox 1"/>
          <p:cNvSpPr txBox="1"/>
          <p:nvPr/>
        </p:nvSpPr>
        <p:spPr>
          <a:xfrm>
            <a:off x="2370010" y="4474309"/>
            <a:ext cx="7505206" cy="1815882"/>
          </a:xfrm>
          <a:prstGeom prst="rect">
            <a:avLst/>
          </a:prstGeom>
          <a:noFill/>
        </p:spPr>
        <p:txBody>
          <a:bodyPr wrap="square" rtlCol="0">
            <a:spAutoFit/>
          </a:bodyPr>
          <a:lstStyle/>
          <a:p>
            <a:pPr algn="ctr"/>
            <a:r>
              <a:rPr lang="en-US" sz="2800" dirty="0" smtClean="0"/>
              <a:t>I can identify tasks that have potential to develop conceptual understanding of order of operations and explain how students might engage with those tasks.</a:t>
            </a:r>
            <a:endParaRPr lang="en-US" sz="3200" dirty="0"/>
          </a:p>
        </p:txBody>
      </p:sp>
      <p:pic>
        <p:nvPicPr>
          <p:cNvPr id="3" name="Picture 2"/>
          <p:cNvPicPr>
            <a:picLocks noChangeAspect="1"/>
          </p:cNvPicPr>
          <p:nvPr/>
        </p:nvPicPr>
        <p:blipFill>
          <a:blip r:embed="rId3"/>
          <a:stretch>
            <a:fillRect/>
          </a:stretch>
        </p:blipFill>
        <p:spPr>
          <a:xfrm>
            <a:off x="6122613" y="-189781"/>
            <a:ext cx="5408762" cy="5408762"/>
          </a:xfrm>
          <a:prstGeom prst="rect">
            <a:avLst/>
          </a:prstGeom>
          <a:scene3d>
            <a:camera prst="orthographicFront">
              <a:rot lat="0" lon="0" rev="20099999"/>
            </a:camera>
            <a:lightRig rig="threePt" dir="t"/>
          </a:scene3d>
        </p:spPr>
      </p:pic>
    </p:spTree>
    <p:extLst>
      <p:ext uri="{BB962C8B-B14F-4D97-AF65-F5344CB8AC3E}">
        <p14:creationId xmlns:p14="http://schemas.microsoft.com/office/powerpoint/2010/main" val="1172258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“Yucky stuff” method</a:t>
            </a:r>
            <a:endParaRPr lang="en-US" b="1" dirty="0"/>
          </a:p>
        </p:txBody>
      </p:sp>
      <p:sp>
        <p:nvSpPr>
          <p:cNvPr id="5" name="Content Placeholder 4"/>
          <p:cNvSpPr>
            <a:spLocks noGrp="1"/>
          </p:cNvSpPr>
          <p:nvPr>
            <p:ph idx="1"/>
          </p:nvPr>
        </p:nvSpPr>
        <p:spPr/>
        <p:txBody>
          <a:bodyPr/>
          <a:lstStyle/>
          <a:p>
            <a:endParaRPr lang="en-US" dirty="0"/>
          </a:p>
        </p:txBody>
      </p:sp>
      <p:graphicFrame>
        <p:nvGraphicFramePr>
          <p:cNvPr id="6" name="Object 5"/>
          <p:cNvGraphicFramePr>
            <a:graphicFrameLocks noChangeAspect="1"/>
          </p:cNvGraphicFramePr>
          <p:nvPr>
            <p:extLst/>
          </p:nvPr>
        </p:nvGraphicFramePr>
        <p:xfrm>
          <a:off x="2664070" y="2400688"/>
          <a:ext cx="1556238" cy="957210"/>
        </p:xfrm>
        <a:graphic>
          <a:graphicData uri="http://schemas.openxmlformats.org/presentationml/2006/ole">
            <mc:AlternateContent xmlns:mc="http://schemas.openxmlformats.org/markup-compatibility/2006">
              <mc:Choice xmlns:v="urn:schemas-microsoft-com:vml" Requires="v">
                <p:oleObj spid="_x0000_s1040" name="Equation" r:id="rId3" imgW="711200" imgH="393700" progId="Equation.3">
                  <p:embed/>
                </p:oleObj>
              </mc:Choice>
              <mc:Fallback>
                <p:oleObj name="Equation" r:id="rId3" imgW="711200" imgH="393700" progId="Equation.3">
                  <p:embed/>
                  <p:pic>
                    <p:nvPicPr>
                      <p:cNvPr id="0" name=""/>
                      <p:cNvPicPr/>
                      <p:nvPr/>
                    </p:nvPicPr>
                    <p:blipFill>
                      <a:blip r:embed="rId4"/>
                      <a:stretch>
                        <a:fillRect/>
                      </a:stretch>
                    </p:blipFill>
                    <p:spPr>
                      <a:xfrm>
                        <a:off x="2664070" y="2400688"/>
                        <a:ext cx="1556238" cy="957210"/>
                      </a:xfrm>
                      <a:prstGeom prst="rect">
                        <a:avLst/>
                      </a:prstGeom>
                    </p:spPr>
                  </p:pic>
                </p:oleObj>
              </mc:Fallback>
            </mc:AlternateContent>
          </a:graphicData>
        </a:graphic>
      </p:graphicFrame>
    </p:spTree>
    <p:extLst>
      <p:ext uri="{BB962C8B-B14F-4D97-AF65-F5344CB8AC3E}">
        <p14:creationId xmlns:p14="http://schemas.microsoft.com/office/powerpoint/2010/main" val="134994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38278" y="-1486139"/>
            <a:ext cx="12930277" cy="8620185"/>
          </a:xfrm>
          <a:prstGeom prst="rect">
            <a:avLst/>
          </a:prstGeom>
        </p:spPr>
      </p:pic>
      <p:sp>
        <p:nvSpPr>
          <p:cNvPr id="2" name="Title 1"/>
          <p:cNvSpPr>
            <a:spLocks noGrp="1"/>
          </p:cNvSpPr>
          <p:nvPr>
            <p:ph type="title"/>
          </p:nvPr>
        </p:nvSpPr>
        <p:spPr>
          <a:xfrm>
            <a:off x="1207698" y="2107661"/>
            <a:ext cx="5469147" cy="2550603"/>
          </a:xfrm>
          <a:solidFill>
            <a:schemeClr val="bg1"/>
          </a:solidFill>
          <a:ln w="25400">
            <a:solidFill>
              <a:schemeClr val="tx1"/>
            </a:solidFill>
          </a:ln>
        </p:spPr>
        <p:txBody>
          <a:bodyPr>
            <a:normAutofit/>
          </a:bodyPr>
          <a:lstStyle/>
          <a:p>
            <a:pPr algn="ctr"/>
            <a:r>
              <a:rPr lang="en-US" dirty="0" smtClean="0"/>
              <a:t>Enjoy your lunch and please be seated at your afternoon table at 12:45 pm.</a:t>
            </a:r>
            <a:endParaRPr lang="en-US" dirty="0"/>
          </a:p>
        </p:txBody>
      </p:sp>
    </p:spTree>
    <p:extLst>
      <p:ext uri="{BB962C8B-B14F-4D97-AF65-F5344CB8AC3E}">
        <p14:creationId xmlns:p14="http://schemas.microsoft.com/office/powerpoint/2010/main" val="5532252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5305" y="600674"/>
            <a:ext cx="5331125" cy="2142526"/>
          </a:xfrm>
        </p:spPr>
        <p:txBody>
          <a:bodyPr>
            <a:normAutofit lnSpcReduction="10000"/>
          </a:bodyPr>
          <a:lstStyle/>
          <a:p>
            <a:pPr marL="0" indent="0" algn="ctr">
              <a:buNone/>
            </a:pPr>
            <a:r>
              <a:rPr lang="en-US" sz="4000" smtClean="0"/>
              <a:t>What insights can I gain from </a:t>
            </a:r>
            <a:r>
              <a:rPr lang="en-US" sz="4000" dirty="0" smtClean="0"/>
              <a:t>looking at student work with my colleagues?</a:t>
            </a:r>
            <a:endParaRPr lang="en-US" sz="4000" dirty="0"/>
          </a:p>
        </p:txBody>
      </p:sp>
      <p:pic>
        <p:nvPicPr>
          <p:cNvPr id="4" name="Picture 3"/>
          <p:cNvPicPr>
            <a:picLocks noChangeAspect="1"/>
          </p:cNvPicPr>
          <p:nvPr/>
        </p:nvPicPr>
        <p:blipFill>
          <a:blip r:embed="rId2"/>
          <a:stretch>
            <a:fillRect/>
          </a:stretch>
        </p:blipFill>
        <p:spPr>
          <a:xfrm>
            <a:off x="471577" y="1871932"/>
            <a:ext cx="6326038" cy="4744528"/>
          </a:xfrm>
          <a:prstGeom prst="rect">
            <a:avLst/>
          </a:prstGeom>
        </p:spPr>
      </p:pic>
      <p:sp>
        <p:nvSpPr>
          <p:cNvPr id="5" name="Content Placeholder 2"/>
          <p:cNvSpPr txBox="1">
            <a:spLocks/>
          </p:cNvSpPr>
          <p:nvPr/>
        </p:nvSpPr>
        <p:spPr>
          <a:xfrm>
            <a:off x="6435305" y="4014458"/>
            <a:ext cx="5331125" cy="214252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dirty="0" smtClean="0"/>
              <a:t>I can identify evidence of student understanding from student work and plan for follow up instruction.</a:t>
            </a:r>
            <a:endParaRPr lang="en-US" sz="4000" dirty="0"/>
          </a:p>
        </p:txBody>
      </p:sp>
    </p:spTree>
    <p:extLst>
      <p:ext uri="{BB962C8B-B14F-4D97-AF65-F5344CB8AC3E}">
        <p14:creationId xmlns:p14="http://schemas.microsoft.com/office/powerpoint/2010/main" val="7120154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978316" cy="6871776"/>
          </a:xfrm>
          <a:prstGeom prst="rect">
            <a:avLst/>
          </a:prstGeom>
        </p:spPr>
      </p:pic>
      <p:sp>
        <p:nvSpPr>
          <p:cNvPr id="8" name="TextBox 7"/>
          <p:cNvSpPr txBox="1"/>
          <p:nvPr/>
        </p:nvSpPr>
        <p:spPr>
          <a:xfrm>
            <a:off x="7138737" y="818147"/>
            <a:ext cx="5053263" cy="1661993"/>
          </a:xfrm>
          <a:prstGeom prst="rect">
            <a:avLst/>
          </a:prstGeom>
          <a:noFill/>
        </p:spPr>
        <p:txBody>
          <a:bodyPr wrap="square" rtlCol="0">
            <a:spAutoFit/>
          </a:bodyPr>
          <a:lstStyle/>
          <a:p>
            <a:pPr algn="ctr"/>
            <a:r>
              <a:rPr lang="en-US" sz="3400" dirty="0" smtClean="0"/>
              <a:t>Shameless plug for my sister in law’s quilting blog </a:t>
            </a:r>
            <a:r>
              <a:rPr lang="en-US" sz="3400" dirty="0" err="1" smtClean="0"/>
              <a:t>kathleenwarrenstudio.com</a:t>
            </a:r>
            <a:endParaRPr lang="en-US" sz="3400" dirty="0" smtClean="0"/>
          </a:p>
        </p:txBody>
      </p:sp>
      <p:pic>
        <p:nvPicPr>
          <p:cNvPr id="5"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8745" y="801513"/>
            <a:ext cx="6462624" cy="5268749"/>
          </a:xfrm>
          <a:prstGeom prst="rect">
            <a:avLst/>
          </a:prstGeom>
          <a:ln w="25400">
            <a:solidFill>
              <a:schemeClr val="tx1"/>
            </a:solidFill>
          </a:ln>
        </p:spPr>
      </p:pic>
    </p:spTree>
    <p:extLst>
      <p:ext uri="{BB962C8B-B14F-4D97-AF65-F5344CB8AC3E}">
        <p14:creationId xmlns:p14="http://schemas.microsoft.com/office/powerpoint/2010/main" val="146273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800" y="571500"/>
            <a:ext cx="9029700" cy="5715000"/>
          </a:xfrm>
          <a:prstGeom prst="rect">
            <a:avLst/>
          </a:prstGeom>
        </p:spPr>
      </p:pic>
    </p:spTree>
    <p:extLst>
      <p:ext uri="{BB962C8B-B14F-4D97-AF65-F5344CB8AC3E}">
        <p14:creationId xmlns:p14="http://schemas.microsoft.com/office/powerpoint/2010/main" val="3559724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320" y="759572"/>
            <a:ext cx="8875963" cy="5404099"/>
          </a:xfrm>
          <a:prstGeom prst="rect">
            <a:avLst/>
          </a:prstGeom>
        </p:spPr>
      </p:pic>
    </p:spTree>
    <p:extLst>
      <p:ext uri="{BB962C8B-B14F-4D97-AF65-F5344CB8AC3E}">
        <p14:creationId xmlns:p14="http://schemas.microsoft.com/office/powerpoint/2010/main" val="13971454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descr="pasted-image.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02333" y="925339"/>
            <a:ext cx="9387335" cy="62385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3794" name="Rectangle 2"/>
          <p:cNvSpPr>
            <a:spLocks noGrp="1" noChangeArrowheads="1"/>
          </p:cNvSpPr>
          <p:nvPr>
            <p:ph type="title"/>
          </p:nvPr>
        </p:nvSpPr>
        <p:spPr>
          <a:xfrm>
            <a:off x="1980531" y="274588"/>
            <a:ext cx="8229823" cy="1143000"/>
          </a:xfrm>
        </p:spPr>
        <p:txBody>
          <a:bodyPr vert="horz" lIns="45719" tIns="45719" rIns="45719" bIns="45719" rtlCol="0" anchor="ctr">
            <a:normAutofit/>
          </a:bodyPr>
          <a:lstStyle/>
          <a:p>
            <a:pPr defTabSz="321457"/>
            <a:r>
              <a:rPr lang="en-US" altLang="en-US" sz="4359">
                <a:latin typeface="Marker Felt" charset="0"/>
                <a:ea typeface="Marker Felt" charset="0"/>
                <a:cs typeface="Marker Felt" charset="0"/>
                <a:sym typeface="Marker Felt" charset="0"/>
              </a:rPr>
              <a:t>A few techniques and examples</a:t>
            </a:r>
            <a:endParaRPr lang="en-US" altLang="en-US"/>
          </a:p>
        </p:txBody>
      </p:sp>
      <p:sp>
        <p:nvSpPr>
          <p:cNvPr id="33795" name="Rectangle 3"/>
          <p:cNvSpPr>
            <a:spLocks noGrp="1" noChangeArrowheads="1"/>
          </p:cNvSpPr>
          <p:nvPr>
            <p:ph type="body" idx="1"/>
          </p:nvPr>
        </p:nvSpPr>
        <p:spPr>
          <a:xfrm>
            <a:off x="2706068" y="2484685"/>
            <a:ext cx="4299645" cy="2657699"/>
          </a:xfrm>
        </p:spPr>
        <p:txBody>
          <a:bodyPr vert="horz" lIns="45719" tIns="45719" rIns="45719" bIns="45719" rtlCol="0" anchor="t">
            <a:normAutofit/>
          </a:bodyPr>
          <a:lstStyle/>
          <a:p>
            <a:pPr marL="223234" indent="-223234" defTabSz="250022">
              <a:spcBef>
                <a:spcPts val="352"/>
              </a:spcBef>
              <a:buFontTx/>
              <a:buChar char="•"/>
            </a:pPr>
            <a:r>
              <a:rPr lang="en-US" altLang="en-US" sz="2953">
                <a:solidFill>
                  <a:srgbClr val="FFFFFF"/>
                </a:solidFill>
                <a:latin typeface="Helvetica Neue" charset="0"/>
                <a:ea typeface="Helvetica Neue" charset="0"/>
                <a:cs typeface="Helvetica Neue" charset="0"/>
                <a:sym typeface="Helvetica Neue" charset="0"/>
              </a:rPr>
              <a:t>ABCD Cards</a:t>
            </a:r>
          </a:p>
          <a:p>
            <a:pPr marL="223234" indent="-223234" defTabSz="250022">
              <a:spcBef>
                <a:spcPts val="352"/>
              </a:spcBef>
              <a:buFontTx/>
              <a:buChar char="•"/>
            </a:pPr>
            <a:r>
              <a:rPr lang="en-US" altLang="en-US" sz="2953">
                <a:solidFill>
                  <a:srgbClr val="FFFFFF"/>
                </a:solidFill>
                <a:latin typeface="Helvetica Neue" charset="0"/>
                <a:ea typeface="Helvetica Neue" charset="0"/>
                <a:cs typeface="Helvetica Neue" charset="0"/>
                <a:sym typeface="Helvetica Neue" charset="0"/>
              </a:rPr>
              <a:t>Enhanced True/False </a:t>
            </a:r>
          </a:p>
          <a:p>
            <a:pPr marL="223234" indent="-223234" defTabSz="250022">
              <a:spcBef>
                <a:spcPts val="352"/>
              </a:spcBef>
              <a:buFontTx/>
              <a:buChar char="•"/>
            </a:pPr>
            <a:r>
              <a:rPr lang="en-US" altLang="en-US" sz="2953">
                <a:solidFill>
                  <a:srgbClr val="FFFFFF"/>
                </a:solidFill>
                <a:latin typeface="Helvetica Neue" charset="0"/>
                <a:ea typeface="Helvetica Neue" charset="0"/>
                <a:cs typeface="Helvetica Neue" charset="0"/>
                <a:sym typeface="Helvetica Neue" charset="0"/>
              </a:rPr>
              <a:t>Exploring Boundaries</a:t>
            </a:r>
          </a:p>
          <a:p>
            <a:pPr marL="223234" indent="-223234" defTabSz="250022">
              <a:spcBef>
                <a:spcPts val="352"/>
              </a:spcBef>
              <a:buFontTx/>
              <a:buChar char="•"/>
            </a:pPr>
            <a:r>
              <a:rPr lang="en-US" altLang="en-US" sz="2953">
                <a:solidFill>
                  <a:srgbClr val="FFFFFF"/>
                </a:solidFill>
                <a:latin typeface="Helvetica Neue" charset="0"/>
                <a:ea typeface="Helvetica Neue" charset="0"/>
                <a:cs typeface="Helvetica Neue" charset="0"/>
                <a:sym typeface="Helvetica Neue" charset="0"/>
              </a:rPr>
              <a:t>Concept Cartoons</a:t>
            </a:r>
          </a:p>
          <a:p>
            <a:pPr marL="223234" indent="-223234" defTabSz="250022">
              <a:spcBef>
                <a:spcPts val="352"/>
              </a:spcBef>
              <a:buFontTx/>
              <a:buChar char="•"/>
            </a:pPr>
            <a:r>
              <a:rPr lang="en-US" altLang="en-US" sz="2953">
                <a:solidFill>
                  <a:srgbClr val="FFFFFF"/>
                </a:solidFill>
                <a:latin typeface="Helvetica Neue" charset="0"/>
                <a:ea typeface="Helvetica Neue" charset="0"/>
                <a:cs typeface="Helvetica Neue" charset="0"/>
                <a:sym typeface="Helvetica Neue" charset="0"/>
              </a:rPr>
              <a:t>3-3-3 from John Mason</a:t>
            </a:r>
            <a:endParaRPr lang="en-US" altLang="en-US"/>
          </a:p>
        </p:txBody>
      </p:sp>
    </p:spTree>
    <p:extLst>
      <p:ext uri="{BB962C8B-B14F-4D97-AF65-F5344CB8AC3E}">
        <p14:creationId xmlns:p14="http://schemas.microsoft.com/office/powerpoint/2010/main" val="1071837246"/>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1300" y="1144519"/>
            <a:ext cx="4642945" cy="2592962"/>
          </a:xfrm>
        </p:spPr>
        <p:txBody>
          <a:bodyPr anchor="t">
            <a:noAutofit/>
          </a:bodyPr>
          <a:lstStyle/>
          <a:p>
            <a:r>
              <a:rPr lang="en-US" sz="4800" dirty="0" smtClean="0"/>
              <a:t>How can I effectively launch a complex task?</a:t>
            </a:r>
            <a:endParaRPr lang="en-US" sz="4800" dirty="0"/>
          </a:p>
        </p:txBody>
      </p:sp>
      <p:sp>
        <p:nvSpPr>
          <p:cNvPr id="3" name="Subtitle 2"/>
          <p:cNvSpPr>
            <a:spLocks noGrp="1"/>
          </p:cNvSpPr>
          <p:nvPr>
            <p:ph type="subTitle" idx="1"/>
          </p:nvPr>
        </p:nvSpPr>
        <p:spPr>
          <a:xfrm>
            <a:off x="781050" y="5240338"/>
            <a:ext cx="9144000" cy="1127617"/>
          </a:xfrm>
        </p:spPr>
        <p:txBody>
          <a:bodyPr>
            <a:normAutofit/>
          </a:bodyPr>
          <a:lstStyle/>
          <a:p>
            <a:r>
              <a:rPr lang="en-US" sz="3600" dirty="0" smtClean="0"/>
              <a:t>I have strategies to effectively launch complex tasks in my classroom.</a:t>
            </a:r>
            <a:endParaRPr lang="en-US" sz="3600" dirty="0"/>
          </a:p>
        </p:txBody>
      </p:sp>
      <p:pic>
        <p:nvPicPr>
          <p:cNvPr id="4" name="Picture 3"/>
          <p:cNvPicPr>
            <a:picLocks noChangeAspect="1"/>
          </p:cNvPicPr>
          <p:nvPr/>
        </p:nvPicPr>
        <p:blipFill>
          <a:blip r:embed="rId3"/>
          <a:stretch>
            <a:fillRect/>
          </a:stretch>
        </p:blipFill>
        <p:spPr>
          <a:xfrm>
            <a:off x="628650" y="512188"/>
            <a:ext cx="5143500" cy="3857625"/>
          </a:xfrm>
          <a:prstGeom prst="rect">
            <a:avLst/>
          </a:prstGeom>
        </p:spPr>
      </p:pic>
    </p:spTree>
    <p:extLst>
      <p:ext uri="{BB962C8B-B14F-4D97-AF65-F5344CB8AC3E}">
        <p14:creationId xmlns:p14="http://schemas.microsoft.com/office/powerpoint/2010/main" val="548294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859" y="365124"/>
            <a:ext cx="3944815" cy="2149475"/>
          </a:xfrm>
        </p:spPr>
        <p:txBody>
          <a:bodyPr>
            <a:normAutofit fontScale="90000"/>
          </a:bodyPr>
          <a:lstStyle/>
          <a:p>
            <a:pPr algn="ctr"/>
            <a:r>
              <a:rPr lang="en-US" dirty="0" smtClean="0"/>
              <a:t>Read Launching Complex Tasks using the </a:t>
            </a:r>
            <a:br>
              <a:rPr lang="en-US" dirty="0" smtClean="0"/>
            </a:br>
            <a:r>
              <a:rPr lang="en-US" dirty="0" smtClean="0"/>
              <a:t>4-2-1-+1 Protocol</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8674" y="1005908"/>
            <a:ext cx="7296730" cy="4688237"/>
          </a:xfrm>
          <a:prstGeom prst="rect">
            <a:avLst/>
          </a:prstGeom>
        </p:spPr>
      </p:pic>
    </p:spTree>
    <p:extLst>
      <p:ext uri="{BB962C8B-B14F-4D97-AF65-F5344CB8AC3E}">
        <p14:creationId xmlns:p14="http://schemas.microsoft.com/office/powerpoint/2010/main" val="21467381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954" y="-543140"/>
            <a:ext cx="12578953" cy="834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2" name="Content Placeholder 2"/>
          <p:cNvSpPr>
            <a:spLocks noGrp="1"/>
          </p:cNvSpPr>
          <p:nvPr>
            <p:ph idx="1"/>
          </p:nvPr>
        </p:nvSpPr>
        <p:spPr>
          <a:xfrm>
            <a:off x="1524000" y="589359"/>
            <a:ext cx="4010526" cy="2089547"/>
          </a:xfrm>
        </p:spPr>
        <p:txBody>
          <a:bodyPr>
            <a:noAutofit/>
          </a:bodyPr>
          <a:lstStyle/>
          <a:p>
            <a:pPr marL="151799" indent="0" algn="ctr">
              <a:buNone/>
            </a:pPr>
            <a:r>
              <a:rPr lang="en-US" altLang="en-US" sz="4000" b="1" dirty="0">
                <a:solidFill>
                  <a:schemeClr val="bg1"/>
                </a:solidFill>
              </a:rPr>
              <a:t>Record interesting ideas and strategies</a:t>
            </a:r>
          </a:p>
        </p:txBody>
      </p:sp>
      <p:sp>
        <p:nvSpPr>
          <p:cNvPr id="76803" name="TextBox 5"/>
          <p:cNvSpPr txBox="1">
            <a:spLocks noChangeArrowheads="1"/>
          </p:cNvSpPr>
          <p:nvPr/>
        </p:nvSpPr>
        <p:spPr bwMode="auto">
          <a:xfrm>
            <a:off x="6015789" y="3482578"/>
            <a:ext cx="3937836" cy="191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a:r>
              <a:rPr lang="en-US" altLang="en-US" sz="2953" b="1" dirty="0">
                <a:solidFill>
                  <a:schemeClr val="bg1"/>
                </a:solidFill>
                <a:latin typeface="Calibri" charset="0"/>
              </a:rPr>
              <a:t>How can you incorporate these ideas and strategies into your classroom practice?</a:t>
            </a:r>
          </a:p>
        </p:txBody>
      </p:sp>
    </p:spTree>
    <p:extLst>
      <p:ext uri="{BB962C8B-B14F-4D97-AF65-F5344CB8AC3E}">
        <p14:creationId xmlns:p14="http://schemas.microsoft.com/office/powerpoint/2010/main" val="391568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body" idx="1"/>
          </p:nvPr>
        </p:nvSpPr>
        <p:spPr>
          <a:xfrm>
            <a:off x="1862212" y="2196703"/>
            <a:ext cx="8520038" cy="4204767"/>
          </a:xfrm>
        </p:spPr>
        <p:txBody>
          <a:bodyPr/>
          <a:lstStyle/>
          <a:p>
            <a:pPr marL="534646">
              <a:buSzPct val="100000"/>
            </a:pPr>
            <a:r>
              <a:rPr lang="en-US" altLang="en-US" sz="2531"/>
              <a:t>Group members must be working on the same phase of the task at the same time.  No moving on without your group.</a:t>
            </a:r>
          </a:p>
          <a:p>
            <a:pPr marL="534646">
              <a:buSzPct val="100000"/>
            </a:pPr>
            <a:r>
              <a:rPr lang="en-US" altLang="en-US" sz="2531"/>
              <a:t>Play your role in your group.</a:t>
            </a:r>
          </a:p>
          <a:p>
            <a:pPr marL="534646">
              <a:buSzPct val="100000"/>
            </a:pPr>
            <a:r>
              <a:rPr lang="en-US" altLang="en-US" sz="2531"/>
              <a:t>You have the right to ask anyone else in your group for help.</a:t>
            </a:r>
          </a:p>
          <a:p>
            <a:pPr marL="534646">
              <a:buSzPct val="100000"/>
            </a:pPr>
            <a:r>
              <a:rPr lang="en-US" altLang="en-US" sz="2531"/>
              <a:t>You have the duty to assist anyone who asks for help.</a:t>
            </a:r>
          </a:p>
          <a:p>
            <a:pPr marL="534646">
              <a:buSzPct val="100000"/>
            </a:pPr>
            <a:r>
              <a:rPr lang="en-US" altLang="en-US" sz="2531"/>
              <a:t>Help other group members without doing the work for them.</a:t>
            </a:r>
          </a:p>
        </p:txBody>
      </p:sp>
      <p:pic>
        <p:nvPicPr>
          <p:cNvPr id="3481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5638" y="212080"/>
            <a:ext cx="3969246" cy="198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3"/>
          <p:cNvSpPr txBox="1">
            <a:spLocks noChangeArrowheads="1"/>
          </p:cNvSpPr>
          <p:nvPr/>
        </p:nvSpPr>
        <p:spPr bwMode="auto">
          <a:xfrm>
            <a:off x="6417469" y="782465"/>
            <a:ext cx="361945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5062" b="1">
                <a:solidFill>
                  <a:srgbClr val="7030A0"/>
                </a:solidFill>
                <a:latin typeface="Calibri" charset="0"/>
              </a:rPr>
              <a:t>Expectations</a:t>
            </a:r>
          </a:p>
        </p:txBody>
      </p:sp>
    </p:spTree>
    <p:extLst>
      <p:ext uri="{BB962C8B-B14F-4D97-AF65-F5344CB8AC3E}">
        <p14:creationId xmlns:p14="http://schemas.microsoft.com/office/powerpoint/2010/main" val="180886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6620" y="409073"/>
            <a:ext cx="3372853" cy="5630780"/>
          </a:xfrm>
        </p:spPr>
        <p:txBody>
          <a:bodyPr>
            <a:noAutofit/>
          </a:bodyPr>
          <a:lstStyle/>
          <a:p>
            <a:pPr marL="0" indent="0" algn="ctr">
              <a:buNone/>
            </a:pPr>
            <a:r>
              <a:rPr lang="en-US" sz="3600" dirty="0" smtClean="0"/>
              <a:t>What would you like to accomplish during the next two afternoon sessions?</a:t>
            </a:r>
          </a:p>
          <a:p>
            <a:pPr marL="0" indent="0" algn="ctr">
              <a:buNone/>
            </a:pPr>
            <a:endParaRPr lang="en-US" sz="3600" dirty="0" smtClean="0"/>
          </a:p>
          <a:p>
            <a:pPr marL="0" indent="0" algn="ctr">
              <a:buNone/>
            </a:pPr>
            <a:r>
              <a:rPr lang="en-US" sz="3600" dirty="0" smtClean="0"/>
              <a:t>What will you commit to completing?</a:t>
            </a:r>
            <a:endParaRPr lang="en-US" sz="3600" dirty="0"/>
          </a:p>
        </p:txBody>
      </p:sp>
      <p:pic>
        <p:nvPicPr>
          <p:cNvPr id="4" name="Picture 3"/>
          <p:cNvPicPr>
            <a:picLocks noChangeAspect="1"/>
          </p:cNvPicPr>
          <p:nvPr/>
        </p:nvPicPr>
        <p:blipFill>
          <a:blip r:embed="rId3"/>
          <a:stretch>
            <a:fillRect/>
          </a:stretch>
        </p:blipFill>
        <p:spPr>
          <a:xfrm>
            <a:off x="288758" y="0"/>
            <a:ext cx="7026442" cy="6331712"/>
          </a:xfrm>
          <a:prstGeom prst="rect">
            <a:avLst/>
          </a:prstGeom>
        </p:spPr>
      </p:pic>
    </p:spTree>
    <p:extLst>
      <p:ext uri="{BB962C8B-B14F-4D97-AF65-F5344CB8AC3E}">
        <p14:creationId xmlns:p14="http://schemas.microsoft.com/office/powerpoint/2010/main" val="3058562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80000"/>
          </a:blip>
          <a:stretch>
            <a:fillRect/>
          </a:stretch>
        </p:blipFill>
        <p:spPr>
          <a:xfrm>
            <a:off x="-689811" y="-1847516"/>
            <a:ext cx="13058274" cy="8705516"/>
          </a:xfrm>
          <a:prstGeom prst="rect">
            <a:avLst/>
          </a:prstGeom>
        </p:spPr>
      </p:pic>
      <p:sp>
        <p:nvSpPr>
          <p:cNvPr id="3" name="Content Placeholder 2"/>
          <p:cNvSpPr>
            <a:spLocks noGrp="1"/>
          </p:cNvSpPr>
          <p:nvPr>
            <p:ph idx="1"/>
          </p:nvPr>
        </p:nvSpPr>
        <p:spPr>
          <a:xfrm>
            <a:off x="344905" y="3919120"/>
            <a:ext cx="8630653" cy="2024482"/>
          </a:xfrm>
        </p:spPr>
        <p:txBody>
          <a:bodyPr>
            <a:normAutofit/>
          </a:bodyPr>
          <a:lstStyle/>
          <a:p>
            <a:pPr>
              <a:lnSpc>
                <a:spcPct val="100000"/>
              </a:lnSpc>
              <a:spcBef>
                <a:spcPts val="0"/>
              </a:spcBef>
            </a:pPr>
            <a:r>
              <a:rPr lang="en-US" sz="4000" smtClean="0"/>
              <a:t>Report </a:t>
            </a:r>
            <a:r>
              <a:rPr lang="en-US" sz="4000" dirty="0" smtClean="0"/>
              <a:t>back on how you created your classroom culture- </a:t>
            </a:r>
            <a:r>
              <a:rPr lang="en-US" sz="4000" dirty="0" err="1" smtClean="0"/>
              <a:t>Boaler’s</a:t>
            </a:r>
            <a:r>
              <a:rPr lang="en-US" sz="4000" dirty="0" smtClean="0"/>
              <a:t> materials?</a:t>
            </a:r>
          </a:p>
          <a:p>
            <a:pPr>
              <a:lnSpc>
                <a:spcPct val="100000"/>
              </a:lnSpc>
              <a:spcBef>
                <a:spcPts val="0"/>
              </a:spcBef>
            </a:pPr>
            <a:r>
              <a:rPr lang="en-US" sz="4000" dirty="0" smtClean="0"/>
              <a:t>PLC formation, schedule, focus</a:t>
            </a:r>
          </a:p>
          <a:p>
            <a:pPr>
              <a:lnSpc>
                <a:spcPct val="100000"/>
              </a:lnSpc>
              <a:spcBef>
                <a:spcPts val="0"/>
              </a:spcBef>
            </a:pPr>
            <a:endParaRPr lang="en-US" sz="4000" dirty="0"/>
          </a:p>
        </p:txBody>
      </p:sp>
      <p:sp>
        <p:nvSpPr>
          <p:cNvPr id="5" name="TextBox 4"/>
          <p:cNvSpPr txBox="1"/>
          <p:nvPr/>
        </p:nvSpPr>
        <p:spPr>
          <a:xfrm>
            <a:off x="2165321" y="0"/>
            <a:ext cx="6083910" cy="1200329"/>
          </a:xfrm>
          <a:prstGeom prst="rect">
            <a:avLst/>
          </a:prstGeom>
          <a:noFill/>
        </p:spPr>
        <p:txBody>
          <a:bodyPr wrap="none" rtlCol="0">
            <a:spAutoFit/>
          </a:bodyPr>
          <a:lstStyle/>
          <a:p>
            <a:pPr lvl="0"/>
            <a:r>
              <a:rPr lang="en-US" sz="3600" b="1" dirty="0" smtClean="0"/>
              <a:t>September 24, 2016 Workshop</a:t>
            </a:r>
          </a:p>
          <a:p>
            <a:endParaRPr lang="en-US" sz="3600" b="1" dirty="0"/>
          </a:p>
        </p:txBody>
      </p:sp>
    </p:spTree>
    <p:extLst>
      <p:ext uri="{BB962C8B-B14F-4D97-AF65-F5344CB8AC3E}">
        <p14:creationId xmlns:p14="http://schemas.microsoft.com/office/powerpoint/2010/main" val="3487008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848336"/>
          </a:xfrm>
          <a:prstGeom prst="rect">
            <a:avLst/>
          </a:prstGeom>
        </p:spPr>
      </p:pic>
    </p:spTree>
    <p:extLst>
      <p:ext uri="{BB962C8B-B14F-4D97-AF65-F5344CB8AC3E}">
        <p14:creationId xmlns:p14="http://schemas.microsoft.com/office/powerpoint/2010/main" val="20962357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318967"/>
          </a:xfrm>
          <a:prstGeom prst="rect">
            <a:avLst/>
          </a:prstGeom>
        </p:spPr>
      </p:pic>
    </p:spTree>
    <p:extLst>
      <p:ext uri="{BB962C8B-B14F-4D97-AF65-F5344CB8AC3E}">
        <p14:creationId xmlns:p14="http://schemas.microsoft.com/office/powerpoint/2010/main" val="12657278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1440" y="-395355"/>
            <a:ext cx="12697301" cy="8464868"/>
          </a:xfrm>
          <a:prstGeom prst="rect">
            <a:avLst/>
          </a:prstGeom>
        </p:spPr>
      </p:pic>
      <p:sp>
        <p:nvSpPr>
          <p:cNvPr id="3" name="TextBox 2"/>
          <p:cNvSpPr txBox="1"/>
          <p:nvPr/>
        </p:nvSpPr>
        <p:spPr>
          <a:xfrm>
            <a:off x="4785756" y="3231437"/>
            <a:ext cx="7406244" cy="3539430"/>
          </a:xfrm>
          <a:prstGeom prst="rect">
            <a:avLst/>
          </a:prstGeom>
          <a:solidFill>
            <a:schemeClr val="bg1"/>
          </a:solidFill>
          <a:ln w="25400">
            <a:solidFill>
              <a:schemeClr val="tx1"/>
            </a:solidFill>
          </a:ln>
        </p:spPr>
        <p:txBody>
          <a:bodyPr wrap="square" rtlCol="0">
            <a:spAutoFit/>
          </a:bodyPr>
          <a:lstStyle/>
          <a:p>
            <a:pPr marL="0" lvl="1">
              <a:lnSpc>
                <a:spcPct val="100000"/>
              </a:lnSpc>
            </a:pPr>
            <a:r>
              <a:rPr lang="en-US" altLang="en-US" sz="2800" dirty="0"/>
              <a:t>Write an expression that shows the team’s final score. </a:t>
            </a:r>
          </a:p>
          <a:p>
            <a:pPr marL="0" lvl="1">
              <a:lnSpc>
                <a:spcPct val="100000"/>
              </a:lnSpc>
            </a:pPr>
            <a:r>
              <a:rPr lang="en-US" altLang="en-US" sz="2800" dirty="0"/>
              <a:t>Draw a model to show the total number of points scored by the team.</a:t>
            </a:r>
          </a:p>
          <a:p>
            <a:pPr marL="0" lvl="1">
              <a:lnSpc>
                <a:spcPct val="100000"/>
              </a:lnSpc>
            </a:pPr>
            <a:r>
              <a:rPr lang="en-US" altLang="en-US" sz="2800" dirty="0"/>
              <a:t>Connect your expression and your model.</a:t>
            </a:r>
          </a:p>
          <a:p>
            <a:pPr marL="0" lvl="1">
              <a:lnSpc>
                <a:spcPct val="100000"/>
              </a:lnSpc>
            </a:pPr>
            <a:r>
              <a:rPr lang="en-US" altLang="en-US" sz="2800" dirty="0"/>
              <a:t>Suggest a justification:  Why might multiplication (and, therefore, division) precede addition and subtraction when evaluating an expression</a:t>
            </a:r>
            <a:r>
              <a:rPr lang="en-US" altLang="en-US" sz="2800" dirty="0" smtClean="0"/>
              <a:t>?</a:t>
            </a:r>
            <a:endParaRPr lang="en-US" altLang="en-US" sz="2800" dirty="0"/>
          </a:p>
        </p:txBody>
      </p:sp>
      <p:sp>
        <p:nvSpPr>
          <p:cNvPr id="5" name="Content Placeholder 2"/>
          <p:cNvSpPr txBox="1">
            <a:spLocks/>
          </p:cNvSpPr>
          <p:nvPr/>
        </p:nvSpPr>
        <p:spPr>
          <a:xfrm>
            <a:off x="984573" y="218661"/>
            <a:ext cx="6608923" cy="2524539"/>
          </a:xfrm>
          <a:prstGeom prst="rect">
            <a:avLst/>
          </a:prstGeom>
          <a:solidFill>
            <a:schemeClr val="bg1"/>
          </a:solidFill>
          <a:ln w="25400">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10000"/>
              </a:lnSpc>
              <a:spcBef>
                <a:spcPts val="0"/>
              </a:spcBef>
              <a:buFont typeface="Arial"/>
              <a:buNone/>
            </a:pPr>
            <a:r>
              <a:rPr lang="en-US" altLang="en-US" dirty="0" smtClean="0"/>
              <a:t>A football team scored three touchdowns, worth 6 points each; </a:t>
            </a:r>
          </a:p>
          <a:p>
            <a:pPr marL="0" indent="0" algn="ctr">
              <a:lnSpc>
                <a:spcPct val="110000"/>
              </a:lnSpc>
              <a:spcBef>
                <a:spcPts val="0"/>
              </a:spcBef>
              <a:buFont typeface="Arial"/>
              <a:buNone/>
            </a:pPr>
            <a:r>
              <a:rPr lang="en-US" altLang="en-US" dirty="0" smtClean="0"/>
              <a:t>2 points after touchdown, worth 1 point each; 4 field goals, worth 3 points each; and a safety, worth 2 points.</a:t>
            </a:r>
            <a:endParaRPr lang="en-US" altLang="en-US" dirty="0"/>
          </a:p>
        </p:txBody>
      </p:sp>
    </p:spTree>
    <p:extLst>
      <p:ext uri="{BB962C8B-B14F-4D97-AF65-F5344CB8AC3E}">
        <p14:creationId xmlns:p14="http://schemas.microsoft.com/office/powerpoint/2010/main" val="1996203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Content Placeholder 20"/>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26038" y="553647"/>
            <a:ext cx="8763372" cy="6035353"/>
          </a:xfrm>
        </p:spPr>
      </p:pic>
    </p:spTree>
    <p:extLst>
      <p:ext uri="{BB962C8B-B14F-4D97-AF65-F5344CB8AC3E}">
        <p14:creationId xmlns:p14="http://schemas.microsoft.com/office/powerpoint/2010/main" val="835424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Content Placeholder 2"/>
          <p:cNvSpPr>
            <a:spLocks noGrp="1"/>
          </p:cNvSpPr>
          <p:nvPr>
            <p:ph idx="1"/>
          </p:nvPr>
        </p:nvSpPr>
        <p:spPr>
          <a:xfrm>
            <a:off x="616226" y="750095"/>
            <a:ext cx="11171583" cy="5591070"/>
          </a:xfrm>
        </p:spPr>
        <p:txBody>
          <a:bodyPr>
            <a:noAutofit/>
          </a:bodyPr>
          <a:lstStyle/>
          <a:p>
            <a:r>
              <a:rPr lang="en-US" altLang="en-US" sz="4400" dirty="0"/>
              <a:t>For each expression, on your task card complete the </a:t>
            </a:r>
            <a:r>
              <a:rPr lang="en-US" altLang="en-US" sz="4400" dirty="0" err="1"/>
              <a:t>Frayer</a:t>
            </a:r>
            <a:r>
              <a:rPr lang="en-US" altLang="en-US" sz="4400" dirty="0"/>
              <a:t> model.</a:t>
            </a:r>
          </a:p>
          <a:p>
            <a:r>
              <a:rPr lang="en-US" altLang="en-US" sz="4400" dirty="0"/>
              <a:t>Please think in terms of equal groups or arrays as you model and contextualize the expression.</a:t>
            </a:r>
          </a:p>
          <a:p>
            <a:r>
              <a:rPr lang="en-US" altLang="en-US" sz="4400" dirty="0"/>
              <a:t>In each case, how does this process help provide a conceptual framework for order of operations?</a:t>
            </a:r>
          </a:p>
        </p:txBody>
      </p:sp>
    </p:spTree>
    <p:extLst>
      <p:ext uri="{BB962C8B-B14F-4D97-AF65-F5344CB8AC3E}">
        <p14:creationId xmlns:p14="http://schemas.microsoft.com/office/powerpoint/2010/main" val="731016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34886"/>
            <a:ext cx="12364279" cy="11092070"/>
          </a:xfrm>
          <a:prstGeom prst="rect">
            <a:avLst/>
          </a:prstGeom>
        </p:spPr>
      </p:pic>
      <p:sp>
        <p:nvSpPr>
          <p:cNvPr id="2050" name="Subtitle 2"/>
          <p:cNvSpPr>
            <a:spLocks noGrp="1"/>
          </p:cNvSpPr>
          <p:nvPr>
            <p:ph type="subTitle" idx="1"/>
          </p:nvPr>
        </p:nvSpPr>
        <p:spPr>
          <a:xfrm>
            <a:off x="417443" y="2325755"/>
            <a:ext cx="5605669" cy="3001619"/>
          </a:xfrm>
        </p:spPr>
        <p:txBody>
          <a:bodyPr>
            <a:noAutofit/>
          </a:bodyPr>
          <a:lstStyle/>
          <a:p>
            <a:r>
              <a:rPr lang="en-US" altLang="en-US" sz="4400" b="1" i="1" dirty="0">
                <a:solidFill>
                  <a:schemeClr val="bg1"/>
                </a:solidFill>
              </a:rPr>
              <a:t>Why does </a:t>
            </a:r>
            <a:endParaRPr lang="en-US" altLang="en-US" sz="4400" b="1" i="1" dirty="0" smtClean="0">
              <a:solidFill>
                <a:schemeClr val="bg1"/>
              </a:solidFill>
            </a:endParaRPr>
          </a:p>
          <a:p>
            <a:r>
              <a:rPr lang="en-US" altLang="en-US" sz="4400" b="1" i="1" dirty="0" smtClean="0">
                <a:solidFill>
                  <a:schemeClr val="bg1"/>
                </a:solidFill>
              </a:rPr>
              <a:t>2a </a:t>
            </a:r>
            <a:r>
              <a:rPr lang="en-US" altLang="en-US" sz="4400" b="1" i="1" dirty="0">
                <a:solidFill>
                  <a:schemeClr val="bg1"/>
                </a:solidFill>
              </a:rPr>
              <a:t>+ 5b=7ab </a:t>
            </a:r>
            <a:endParaRPr lang="en-US" altLang="en-US" sz="4400" b="1" i="1" dirty="0" smtClean="0">
              <a:solidFill>
                <a:schemeClr val="bg1"/>
              </a:solidFill>
            </a:endParaRPr>
          </a:p>
          <a:p>
            <a:r>
              <a:rPr lang="en-US" altLang="en-US" sz="4400" b="1" i="1" dirty="0" smtClean="0">
                <a:solidFill>
                  <a:schemeClr val="bg1"/>
                </a:solidFill>
              </a:rPr>
              <a:t>make </a:t>
            </a:r>
            <a:r>
              <a:rPr lang="en-US" altLang="en-US" sz="4400" b="1" i="1" dirty="0">
                <a:solidFill>
                  <a:schemeClr val="bg1"/>
                </a:solidFill>
              </a:rPr>
              <a:t>sense to students?</a:t>
            </a:r>
            <a:endParaRPr lang="en-US" altLang="en-US" sz="4400" dirty="0">
              <a:solidFill>
                <a:schemeClr val="bg1"/>
              </a:solidFill>
            </a:endParaRPr>
          </a:p>
        </p:txBody>
      </p:sp>
    </p:spTree>
    <p:extLst>
      <p:ext uri="{BB962C8B-B14F-4D97-AF65-F5344CB8AC3E}">
        <p14:creationId xmlns:p14="http://schemas.microsoft.com/office/powerpoint/2010/main" val="299791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536712" y="715617"/>
            <a:ext cx="11072192" cy="5446643"/>
          </a:xfrm>
        </p:spPr>
        <p:txBody>
          <a:bodyPr>
            <a:noAutofit/>
          </a:bodyPr>
          <a:lstStyle/>
          <a:p>
            <a:r>
              <a:rPr lang="en-US" altLang="en-US" sz="4400" dirty="0"/>
              <a:t>The nature of “answers” in algebra is different. From their prior experience in arithmetic, they have developed certain expectations of what answers look like. They assume that a “single term” answer is what is needed. There is also evidence that points to the idea that students give one term answers because they have difficulty accepting a “lack of closure</a:t>
            </a:r>
            <a:r>
              <a:rPr lang="en-US" altLang="en-US" sz="4400" dirty="0" smtClean="0"/>
              <a:t>.”</a:t>
            </a:r>
            <a:endParaRPr lang="en-US" altLang="en-US" sz="4400" dirty="0"/>
          </a:p>
        </p:txBody>
      </p:sp>
    </p:spTree>
    <p:extLst>
      <p:ext uri="{BB962C8B-B14F-4D97-AF65-F5344CB8AC3E}">
        <p14:creationId xmlns:p14="http://schemas.microsoft.com/office/powerpoint/2010/main" val="1420409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853</TotalTime>
  <Words>2289</Words>
  <Application>Microsoft Macintosh PowerPoint</Application>
  <PresentationFormat>Widescreen</PresentationFormat>
  <Paragraphs>213</Paragraphs>
  <Slides>43</Slides>
  <Notes>25</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57" baseType="lpstr">
      <vt:lpstr>Calibri</vt:lpstr>
      <vt:lpstr>Calibri Bold</vt:lpstr>
      <vt:lpstr>Calibri Italic</vt:lpstr>
      <vt:lpstr>Calibri Light</vt:lpstr>
      <vt:lpstr>Gill Sans</vt:lpstr>
      <vt:lpstr>Heiti SC Light</vt:lpstr>
      <vt:lpstr>Helvetica</vt:lpstr>
      <vt:lpstr>Helvetica Neue</vt:lpstr>
      <vt:lpstr>Marker Felt</vt:lpstr>
      <vt:lpstr>ＭＳ Ｐゴシック</vt:lpstr>
      <vt:lpstr>Times New Roman</vt:lpstr>
      <vt:lpstr>Arial</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Four 4s</vt:lpstr>
      <vt:lpstr>Four 4s</vt:lpstr>
      <vt:lpstr>PowerPoint Presentation</vt:lpstr>
      <vt:lpstr>PowerPoint Presentation</vt:lpstr>
      <vt:lpstr>EXPLAIN…</vt:lpstr>
      <vt:lpstr>PowerPoint Presentation</vt:lpstr>
      <vt:lpstr>Write equations and solve</vt:lpstr>
      <vt:lpstr>PowerPoint Presentation</vt:lpstr>
      <vt:lpstr>PowerPoint Presentation</vt:lpstr>
      <vt:lpstr>PowerPoint Presentation</vt:lpstr>
      <vt:lpstr>For the strip diagrams</vt:lpstr>
      <vt:lpstr>“Yucky stuff” method</vt:lpstr>
      <vt:lpstr>Enjoy your lunch and please be seated at your afternoon table at 12:45 pm.</vt:lpstr>
      <vt:lpstr>PowerPoint Presentation</vt:lpstr>
      <vt:lpstr>PowerPoint Presentation</vt:lpstr>
      <vt:lpstr>PowerPoint Presentation</vt:lpstr>
      <vt:lpstr>PowerPoint Presentation</vt:lpstr>
      <vt:lpstr>A few techniques and examples</vt:lpstr>
      <vt:lpstr>How can I effectively launch a complex task?</vt:lpstr>
      <vt:lpstr>Read Launching Complex Tasks using the  4-2-1-+1 Protocol</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Cohen</dc:creator>
  <cp:lastModifiedBy>Shannon Warren</cp:lastModifiedBy>
  <cp:revision>17</cp:revision>
  <dcterms:created xsi:type="dcterms:W3CDTF">2016-06-21T21:00:22Z</dcterms:created>
  <dcterms:modified xsi:type="dcterms:W3CDTF">2016-06-23T01:02:03Z</dcterms:modified>
</cp:coreProperties>
</file>